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3" r:id="rId5"/>
    <p:sldId id="284" r:id="rId6"/>
    <p:sldId id="290" r:id="rId7"/>
    <p:sldId id="285" r:id="rId8"/>
    <p:sldId id="286" r:id="rId9"/>
    <p:sldId id="287" r:id="rId10"/>
    <p:sldId id="289" r:id="rId11"/>
    <p:sldId id="288" r:id="rId12"/>
    <p:sldId id="291" r:id="rId13"/>
    <p:sldId id="292" r:id="rId14"/>
    <p:sldId id="293" r:id="rId15"/>
    <p:sldId id="294" r:id="rId16"/>
    <p:sldId id="295" r:id="rId17"/>
    <p:sldId id="300" r:id="rId18"/>
    <p:sldId id="301" r:id="rId19"/>
    <p:sldId id="296" r:id="rId20"/>
    <p:sldId id="297" r:id="rId21"/>
    <p:sldId id="298" r:id="rId22"/>
    <p:sldId id="299" r:id="rId23"/>
    <p:sldId id="302" r:id="rId24"/>
    <p:sldId id="303" r:id="rId25"/>
    <p:sldId id="304" r:id="rId26"/>
    <p:sldId id="305" r:id="rId27"/>
    <p:sldId id="306" r:id="rId2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A43"/>
    <a:srgbClr val="0D1B28"/>
    <a:srgbClr val="142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>
        <p:scale>
          <a:sx n="50" d="100"/>
          <a:sy n="50" d="100"/>
        </p:scale>
        <p:origin x="158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orecast\LaS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拉萨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LaSa!$F$1</c:f>
              <c:strCache>
                <c:ptCount val="1"/>
                <c:pt idx="0">
                  <c:v>fmax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LaSa!$E$2:$E$10</c:f>
              <c:numCache>
                <c:formatCode>m/d/yyyy</c:formatCode>
                <c:ptCount val="9"/>
                <c:pt idx="0">
                  <c:v>44014</c:v>
                </c:pt>
                <c:pt idx="1">
                  <c:v>44015</c:v>
                </c:pt>
                <c:pt idx="2">
                  <c:v>44016</c:v>
                </c:pt>
                <c:pt idx="3">
                  <c:v>44017</c:v>
                </c:pt>
                <c:pt idx="4">
                  <c:v>44018</c:v>
                </c:pt>
                <c:pt idx="5">
                  <c:v>44019</c:v>
                </c:pt>
                <c:pt idx="6">
                  <c:v>44020</c:v>
                </c:pt>
              </c:numCache>
            </c:numRef>
          </c:cat>
          <c:val>
            <c:numRef>
              <c:f>LaSa!$F$2:$F$10</c:f>
              <c:numCache>
                <c:formatCode>General</c:formatCode>
                <c:ptCount val="9"/>
                <c:pt idx="0">
                  <c:v>20.426105427777774</c:v>
                </c:pt>
                <c:pt idx="1">
                  <c:v>21.558579849999997</c:v>
                </c:pt>
                <c:pt idx="2">
                  <c:v>22.125405699999998</c:v>
                </c:pt>
                <c:pt idx="3">
                  <c:v>22.496027277777777</c:v>
                </c:pt>
                <c:pt idx="4">
                  <c:v>22.861838205555554</c:v>
                </c:pt>
                <c:pt idx="5">
                  <c:v>23.089357227777779</c:v>
                </c:pt>
                <c:pt idx="6">
                  <c:v>23.353616694444447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6A-4306-AD5C-145156B32A5F}"/>
            </c:ext>
          </c:extLst>
        </c:ser>
        <c:ser>
          <c:idx val="1"/>
          <c:order val="1"/>
          <c:tx>
            <c:strRef>
              <c:f>LaSa!$G$1</c:f>
              <c:strCache>
                <c:ptCount val="1"/>
                <c:pt idx="0">
                  <c:v>fmin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LaSa!$E$2:$E$10</c:f>
              <c:numCache>
                <c:formatCode>m/d/yyyy</c:formatCode>
                <c:ptCount val="9"/>
                <c:pt idx="0">
                  <c:v>44014</c:v>
                </c:pt>
                <c:pt idx="1">
                  <c:v>44015</c:v>
                </c:pt>
                <c:pt idx="2">
                  <c:v>44016</c:v>
                </c:pt>
                <c:pt idx="3">
                  <c:v>44017</c:v>
                </c:pt>
                <c:pt idx="4">
                  <c:v>44018</c:v>
                </c:pt>
                <c:pt idx="5">
                  <c:v>44019</c:v>
                </c:pt>
                <c:pt idx="6">
                  <c:v>44020</c:v>
                </c:pt>
              </c:numCache>
            </c:numRef>
          </c:cat>
          <c:val>
            <c:numRef>
              <c:f>LaSa!$G$2:$G$10</c:f>
              <c:numCache>
                <c:formatCode>General</c:formatCode>
                <c:ptCount val="9"/>
                <c:pt idx="0">
                  <c:v>13.585081738888887</c:v>
                </c:pt>
                <c:pt idx="1">
                  <c:v>12.908319244444442</c:v>
                </c:pt>
                <c:pt idx="2">
                  <c:v>12.461017594444444</c:v>
                </c:pt>
                <c:pt idx="3">
                  <c:v>12.153555644444445</c:v>
                </c:pt>
                <c:pt idx="4">
                  <c:v>12.010323722222221</c:v>
                </c:pt>
                <c:pt idx="5">
                  <c:v>11.822507005555556</c:v>
                </c:pt>
                <c:pt idx="6">
                  <c:v>11.727097316666667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6A-4306-AD5C-145156B32A5F}"/>
            </c:ext>
          </c:extLst>
        </c:ser>
        <c:ser>
          <c:idx val="2"/>
          <c:order val="2"/>
          <c:tx>
            <c:strRef>
              <c:f>LaSa!$H$1</c:f>
              <c:strCache>
                <c:ptCount val="1"/>
                <c:pt idx="0">
                  <c:v>max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LaSa!$E$2:$E$10</c:f>
              <c:numCache>
                <c:formatCode>m/d/yyyy</c:formatCode>
                <c:ptCount val="9"/>
                <c:pt idx="0">
                  <c:v>44014</c:v>
                </c:pt>
                <c:pt idx="1">
                  <c:v>44015</c:v>
                </c:pt>
                <c:pt idx="2">
                  <c:v>44016</c:v>
                </c:pt>
                <c:pt idx="3">
                  <c:v>44017</c:v>
                </c:pt>
                <c:pt idx="4">
                  <c:v>44018</c:v>
                </c:pt>
                <c:pt idx="5">
                  <c:v>44019</c:v>
                </c:pt>
                <c:pt idx="6">
                  <c:v>44020</c:v>
                </c:pt>
              </c:numCache>
            </c:numRef>
          </c:cat>
          <c:val>
            <c:numRef>
              <c:f>LaSa!$H$2:$H$10</c:f>
              <c:numCache>
                <c:formatCode>General</c:formatCode>
                <c:ptCount val="9"/>
                <c:pt idx="0">
                  <c:v>25</c:v>
                </c:pt>
                <c:pt idx="1">
                  <c:v>24</c:v>
                </c:pt>
                <c:pt idx="2">
                  <c:v>24</c:v>
                </c:pt>
                <c:pt idx="3">
                  <c:v>23</c:v>
                </c:pt>
                <c:pt idx="4">
                  <c:v>25</c:v>
                </c:pt>
                <c:pt idx="5">
                  <c:v>24</c:v>
                </c:pt>
                <c:pt idx="6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56A-4306-AD5C-145156B32A5F}"/>
            </c:ext>
          </c:extLst>
        </c:ser>
        <c:ser>
          <c:idx val="3"/>
          <c:order val="3"/>
          <c:tx>
            <c:strRef>
              <c:f>LaSa!$I$1</c:f>
              <c:strCache>
                <c:ptCount val="1"/>
                <c:pt idx="0">
                  <c:v>min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LaSa!$E$2:$E$10</c:f>
              <c:numCache>
                <c:formatCode>m/d/yyyy</c:formatCode>
                <c:ptCount val="9"/>
                <c:pt idx="0">
                  <c:v>44014</c:v>
                </c:pt>
                <c:pt idx="1">
                  <c:v>44015</c:v>
                </c:pt>
                <c:pt idx="2">
                  <c:v>44016</c:v>
                </c:pt>
                <c:pt idx="3">
                  <c:v>44017</c:v>
                </c:pt>
                <c:pt idx="4">
                  <c:v>44018</c:v>
                </c:pt>
                <c:pt idx="5">
                  <c:v>44019</c:v>
                </c:pt>
                <c:pt idx="6">
                  <c:v>44020</c:v>
                </c:pt>
              </c:numCache>
            </c:numRef>
          </c:cat>
          <c:val>
            <c:numRef>
              <c:f>LaSa!$I$2:$I$10</c:f>
              <c:numCache>
                <c:formatCode>General</c:formatCode>
                <c:ptCount val="9"/>
                <c:pt idx="0">
                  <c:v>14</c:v>
                </c:pt>
                <c:pt idx="1">
                  <c:v>13</c:v>
                </c:pt>
                <c:pt idx="2">
                  <c:v>13</c:v>
                </c:pt>
                <c:pt idx="3">
                  <c:v>12</c:v>
                </c:pt>
                <c:pt idx="4">
                  <c:v>11</c:v>
                </c:pt>
                <c:pt idx="5">
                  <c:v>11</c:v>
                </c:pt>
                <c:pt idx="6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56A-4306-AD5C-145156B32A5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648890576"/>
        <c:axId val="648891536"/>
        <c:extLst>
          <c:ext xmlns:c15="http://schemas.microsoft.com/office/drawing/2012/chart" uri="{02D57815-91ED-43cb-92C2-25804820EDAC}">
            <c15:filteredLine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LaSa!$J$1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2225" cap="rnd" cmpd="sng" algn="ctr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LaSa!$E$2:$E$10</c15:sqref>
                        </c15:formulaRef>
                      </c:ext>
                    </c:extLst>
                    <c:numCache>
                      <c:formatCode>m/d/yyyy</c:formatCode>
                      <c:ptCount val="9"/>
                      <c:pt idx="0">
                        <c:v>44014</c:v>
                      </c:pt>
                      <c:pt idx="1">
                        <c:v>44015</c:v>
                      </c:pt>
                      <c:pt idx="2">
                        <c:v>44016</c:v>
                      </c:pt>
                      <c:pt idx="3">
                        <c:v>44017</c:v>
                      </c:pt>
                      <c:pt idx="4">
                        <c:v>44018</c:v>
                      </c:pt>
                      <c:pt idx="5">
                        <c:v>44019</c:v>
                      </c:pt>
                      <c:pt idx="6">
                        <c:v>44020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LaSa!$J$2:$J$10</c15:sqref>
                        </c15:formulaRef>
                      </c:ext>
                    </c:extLst>
                    <c:numCache>
                      <c:formatCode>General</c:formatCode>
                      <c:ptCount val="9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056A-4306-AD5C-145156B32A5F}"/>
                  </c:ext>
                </c:extLst>
              </c15:ser>
            </c15:filteredLineSeries>
          </c:ext>
        </c:extLst>
      </c:lineChart>
      <c:dateAx>
        <c:axId val="6488905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8891536"/>
        <c:crosses val="autoZero"/>
        <c:auto val="1"/>
        <c:lblOffset val="100"/>
        <c:baseTimeUnit val="days"/>
      </c:dateAx>
      <c:valAx>
        <c:axId val="64889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889057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0E148-3DFD-4B8C-A929-21516B6B0ED8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971AC-D462-4D92-BD83-847D18636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43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53000">
              <a:srgbClr val="14263C"/>
            </a:gs>
            <a:gs pos="0">
              <a:srgbClr val="162A43"/>
            </a:gs>
            <a:gs pos="100000">
              <a:srgbClr val="0D1B2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2148841" y="3305456"/>
            <a:ext cx="7573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AI——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7"/>
          <p:cNvSpPr txBox="1"/>
          <p:nvPr/>
        </p:nvSpPr>
        <p:spPr>
          <a:xfrm>
            <a:off x="2735623" y="4498171"/>
            <a:ext cx="6720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阿巴阿巴组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组员：蔡子墨  李卓航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王乐言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于沛尧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于超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20"/>
          <p:cNvSpPr txBox="1"/>
          <p:nvPr/>
        </p:nvSpPr>
        <p:spPr>
          <a:xfrm>
            <a:off x="3435854" y="2050318"/>
            <a:ext cx="4998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终期答辩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93E6014-9D39-4198-B301-9C12FEDE60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948293"/>
              </p:ext>
            </p:extLst>
          </p:nvPr>
        </p:nvGraphicFramePr>
        <p:xfrm>
          <a:off x="2964180" y="1380675"/>
          <a:ext cx="8458200" cy="5158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18">
            <a:extLst>
              <a:ext uri="{FF2B5EF4-FFF2-40B4-BE49-F238E27FC236}">
                <a16:creationId xmlns:a16="http://schemas.microsoft.com/office/drawing/2014/main" id="{C313BB83-4F12-4577-A4FF-A013469E2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21" y="1515380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模型尝试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8B3603F6-EC6F-48AD-AADA-F777CEA2A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89" y="672006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数据预测部分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BDE4DFB-36F4-45F8-9880-05A1DEFA9243}"/>
              </a:ext>
            </a:extLst>
          </p:cNvPr>
          <p:cNvSpPr/>
          <p:nvPr/>
        </p:nvSpPr>
        <p:spPr>
          <a:xfrm>
            <a:off x="370189" y="392543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E99C9189-A67F-4C56-BF29-4BDFA5926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95" y="1907769"/>
            <a:ext cx="2072640" cy="254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SARIMA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预测的拉萨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天天气的真实值与预测值对比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7FE30645-B132-4BF9-8808-965A7DBD5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706" y="942433"/>
            <a:ext cx="677821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en-US" altLang="zh-CN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fmax</a:t>
            </a:r>
            <a:r>
              <a:rPr lang="zh-CN" altLang="en-US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，</a:t>
            </a:r>
            <a:r>
              <a:rPr lang="en-US" altLang="zh-CN" dirty="0" err="1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fmin</a:t>
            </a:r>
            <a:r>
              <a:rPr lang="zh-CN" altLang="en-US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为预测值；</a:t>
            </a:r>
            <a:r>
              <a:rPr lang="en-US" altLang="zh-CN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max</a:t>
            </a:r>
            <a:r>
              <a:rPr lang="zh-CN" altLang="en-US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min</a:t>
            </a:r>
            <a:r>
              <a:rPr lang="zh-CN" altLang="en-US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为真实值</a:t>
            </a:r>
            <a:endParaRPr lang="en-US" altLang="zh-CN" dirty="0">
              <a:solidFill>
                <a:srgbClr val="FF0000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5AFDD898-532A-47E8-B97E-F790A6438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72" y="4769828"/>
            <a:ext cx="2672827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除</a:t>
            </a:r>
            <a:r>
              <a:rPr lang="en-US" altLang="zh-CN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号最高温相差</a:t>
            </a:r>
            <a:r>
              <a:rPr lang="en-US" altLang="zh-CN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4</a:t>
            </a:r>
            <a:r>
              <a:rPr lang="zh-CN" altLang="en-US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度多以外，其余温度与实际基本相符，尤其是最低温，平均差值在</a:t>
            </a:r>
            <a:r>
              <a:rPr lang="en-US" altLang="zh-CN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度以内</a:t>
            </a:r>
            <a:endParaRPr lang="en-US" altLang="zh-CN" dirty="0">
              <a:solidFill>
                <a:srgbClr val="FF0000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70879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04360" y="2456851"/>
            <a:ext cx="1437428" cy="497747"/>
            <a:chOff x="1958212" y="2117133"/>
            <a:chExt cx="1437428" cy="497747"/>
          </a:xfrm>
        </p:grpSpPr>
        <p:sp>
          <p:nvSpPr>
            <p:cNvPr id="139" name="TextBox 24"/>
            <p:cNvSpPr txBox="1"/>
            <p:nvPr/>
          </p:nvSpPr>
          <p:spPr>
            <a:xfrm>
              <a:off x="2308483" y="2165952"/>
              <a:ext cx="10871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LSTM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1958212" y="2117133"/>
              <a:ext cx="497747" cy="4977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2" name="TextBox 24">
            <a:extLst>
              <a:ext uri="{FF2B5EF4-FFF2-40B4-BE49-F238E27FC236}">
                <a16:creationId xmlns:a16="http://schemas.microsoft.com/office/drawing/2014/main" id="{2F058712-6848-4D06-825A-F561CA7BB481}"/>
              </a:ext>
            </a:extLst>
          </p:cNvPr>
          <p:cNvSpPr txBox="1"/>
          <p:nvPr/>
        </p:nvSpPr>
        <p:spPr>
          <a:xfrm>
            <a:off x="1104360" y="3228946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研究并不透彻，且目前得到的</a:t>
            </a:r>
            <a:r>
              <a:rPr lang="zh-CN" altLang="en-US" sz="4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预测值准度</a:t>
            </a:r>
            <a:endParaRPr lang="en-US" altLang="zh-CN" sz="4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没有优于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SARIMA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模型，因此没有采纳。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3362608A-F370-490C-9E2B-93C7F61E6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02" y="1555365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模型尝试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A99ED847-B277-46D2-BE0F-D07471C5C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70" y="711991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数据预测部分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6C65B85-02A4-4236-BA8B-D7147039188B}"/>
              </a:ext>
            </a:extLst>
          </p:cNvPr>
          <p:cNvSpPr/>
          <p:nvPr/>
        </p:nvSpPr>
        <p:spPr>
          <a:xfrm>
            <a:off x="554470" y="432528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715856479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43"/>
          <p:cNvSpPr txBox="1"/>
          <p:nvPr/>
        </p:nvSpPr>
        <p:spPr>
          <a:xfrm>
            <a:off x="964834" y="1628140"/>
            <a:ext cx="49543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Flask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：后台数据处理服务端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ECD629-4DA5-4EAE-B174-69948CAAE2CE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7C0A19-C0F9-4207-BF62-5FE3F8F7A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7788" r="22709" b="9498"/>
          <a:stretch/>
        </p:blipFill>
        <p:spPr bwMode="auto">
          <a:xfrm>
            <a:off x="8610600" y="2733509"/>
            <a:ext cx="1313234" cy="1955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0" name="TextBox 43">
            <a:extLst>
              <a:ext uri="{FF2B5EF4-FFF2-40B4-BE49-F238E27FC236}">
                <a16:creationId xmlns:a16="http://schemas.microsoft.com/office/drawing/2014/main" id="{A2749EBB-D062-4D95-A2D5-DA02F001F66A}"/>
              </a:ext>
            </a:extLst>
          </p:cNvPr>
          <p:cNvSpPr txBox="1"/>
          <p:nvPr/>
        </p:nvSpPr>
        <p:spPr>
          <a:xfrm>
            <a:off x="1055061" y="2842109"/>
            <a:ext cx="495431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b="1" dirty="0" err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websocket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Django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服务器进行数据交互，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接受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网页服务器发送的请求，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读取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相应城市的温度预测结果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(.json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文件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，并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发送</a:t>
            </a:r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json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给网页服务器</a:t>
            </a: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1D67CE13-7BB1-4BC1-B483-1A50DA1D1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并发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EB874DAB-5337-4AD8-A1EF-B0C46F1C8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769" y="661271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Flask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8DEE46F-A695-457A-AA4D-3DEF47066907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3164283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60" grpId="0"/>
      <p:bldP spid="9" grpId="0"/>
      <p:bldP spid="10" grpId="0"/>
      <p:bldP spid="1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ECD629-4DA5-4EAE-B174-69948CAAE2CE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13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TextBox 43">
            <a:extLst>
              <a:ext uri="{FF2B5EF4-FFF2-40B4-BE49-F238E27FC236}">
                <a16:creationId xmlns:a16="http://schemas.microsoft.com/office/drawing/2014/main" id="{FEBD3D75-6FE6-4B3D-8E2B-CC7613AD1DD5}"/>
              </a:ext>
            </a:extLst>
          </p:cNvPr>
          <p:cNvSpPr txBox="1"/>
          <p:nvPr/>
        </p:nvSpPr>
        <p:spPr>
          <a:xfrm>
            <a:off x="698283" y="388108"/>
            <a:ext cx="585879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并发：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gevent-websocket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包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支持多个账号登陆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并支持同个账号同时在不同页面登陆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每个线程独立进行与服务端的数据交互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E1BCD02-C234-4417-A37C-06B131E96D83}"/>
              </a:ext>
            </a:extLst>
          </p:cNvPr>
          <p:cNvGrpSpPr/>
          <p:nvPr/>
        </p:nvGrpSpPr>
        <p:grpSpPr>
          <a:xfrm>
            <a:off x="135538" y="3655522"/>
            <a:ext cx="9398955" cy="2272035"/>
            <a:chOff x="1990973" y="1444979"/>
            <a:chExt cx="9398955" cy="2272035"/>
          </a:xfrm>
        </p:grpSpPr>
        <p:sp>
          <p:nvSpPr>
            <p:cNvPr id="59" name="TextBox 43">
              <a:extLst>
                <a:ext uri="{FF2B5EF4-FFF2-40B4-BE49-F238E27FC236}">
                  <a16:creationId xmlns:a16="http://schemas.microsoft.com/office/drawing/2014/main" id="{E1F99528-7BC5-4E79-89AE-1F3FC3E59645}"/>
                </a:ext>
              </a:extLst>
            </p:cNvPr>
            <p:cNvSpPr txBox="1"/>
            <p:nvPr/>
          </p:nvSpPr>
          <p:spPr>
            <a:xfrm>
              <a:off x="6109026" y="1444979"/>
              <a:ext cx="13304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Clients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0" name="Straight Arrow Connector 7">
              <a:extLst>
                <a:ext uri="{FF2B5EF4-FFF2-40B4-BE49-F238E27FC236}">
                  <a16:creationId xmlns:a16="http://schemas.microsoft.com/office/drawing/2014/main" id="{D5C090C9-501F-495A-B556-65DF4C288082}"/>
                </a:ext>
              </a:extLst>
            </p:cNvPr>
            <p:cNvCxnSpPr>
              <a:cxnSpLocks/>
              <a:stCxn id="59" idx="2"/>
              <a:endCxn id="61" idx="0"/>
            </p:cNvCxnSpPr>
            <p:nvPr/>
          </p:nvCxnSpPr>
          <p:spPr>
            <a:xfrm flipH="1">
              <a:off x="5078477" y="1814311"/>
              <a:ext cx="1695780" cy="545716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43">
              <a:extLst>
                <a:ext uri="{FF2B5EF4-FFF2-40B4-BE49-F238E27FC236}">
                  <a16:creationId xmlns:a16="http://schemas.microsoft.com/office/drawing/2014/main" id="{E8EDE8D4-FAB3-4A8F-BEEE-9B6458972FA7}"/>
                </a:ext>
              </a:extLst>
            </p:cNvPr>
            <p:cNvSpPr txBox="1"/>
            <p:nvPr/>
          </p:nvSpPr>
          <p:spPr>
            <a:xfrm>
              <a:off x="4333202" y="2360027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Account1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TextBox 43">
              <a:extLst>
                <a:ext uri="{FF2B5EF4-FFF2-40B4-BE49-F238E27FC236}">
                  <a16:creationId xmlns:a16="http://schemas.microsoft.com/office/drawing/2014/main" id="{6C2CC234-6CD9-4018-8E55-13D6FA39D43A}"/>
                </a:ext>
              </a:extLst>
            </p:cNvPr>
            <p:cNvSpPr txBox="1"/>
            <p:nvPr/>
          </p:nvSpPr>
          <p:spPr>
            <a:xfrm>
              <a:off x="6472716" y="2360027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Account2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TextBox 43">
              <a:extLst>
                <a:ext uri="{FF2B5EF4-FFF2-40B4-BE49-F238E27FC236}">
                  <a16:creationId xmlns:a16="http://schemas.microsoft.com/office/drawing/2014/main" id="{E8B24301-CBCB-41DC-ACED-82A849A183BB}"/>
                </a:ext>
              </a:extLst>
            </p:cNvPr>
            <p:cNvSpPr txBox="1"/>
            <p:nvPr/>
          </p:nvSpPr>
          <p:spPr>
            <a:xfrm>
              <a:off x="8604840" y="2290771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 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TextBox 43">
              <a:extLst>
                <a:ext uri="{FF2B5EF4-FFF2-40B4-BE49-F238E27FC236}">
                  <a16:creationId xmlns:a16="http://schemas.microsoft.com/office/drawing/2014/main" id="{D1D93D71-DCF3-4DF8-B27C-AFDBC2E0A501}"/>
                </a:ext>
              </a:extLst>
            </p:cNvPr>
            <p:cNvSpPr txBox="1"/>
            <p:nvPr/>
          </p:nvSpPr>
          <p:spPr>
            <a:xfrm>
              <a:off x="1990973" y="3409237"/>
              <a:ext cx="11162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Thread1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TextBox 43">
              <a:extLst>
                <a:ext uri="{FF2B5EF4-FFF2-40B4-BE49-F238E27FC236}">
                  <a16:creationId xmlns:a16="http://schemas.microsoft.com/office/drawing/2014/main" id="{D6C19D98-368A-45FB-9E61-663A379F7E32}"/>
                </a:ext>
              </a:extLst>
            </p:cNvPr>
            <p:cNvSpPr txBox="1"/>
            <p:nvPr/>
          </p:nvSpPr>
          <p:spPr>
            <a:xfrm>
              <a:off x="3608348" y="3409237"/>
              <a:ext cx="11162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Thread2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6" name="Straight Arrow Connector 7">
              <a:extLst>
                <a:ext uri="{FF2B5EF4-FFF2-40B4-BE49-F238E27FC236}">
                  <a16:creationId xmlns:a16="http://schemas.microsoft.com/office/drawing/2014/main" id="{E264765E-ED7D-4E65-9BCB-6B73B2B468B1}"/>
                </a:ext>
              </a:extLst>
            </p:cNvPr>
            <p:cNvCxnSpPr>
              <a:cxnSpLocks/>
              <a:stCxn id="59" idx="2"/>
              <a:endCxn id="62" idx="0"/>
            </p:cNvCxnSpPr>
            <p:nvPr/>
          </p:nvCxnSpPr>
          <p:spPr>
            <a:xfrm>
              <a:off x="6774257" y="1814311"/>
              <a:ext cx="443734" cy="545716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7">
              <a:extLst>
                <a:ext uri="{FF2B5EF4-FFF2-40B4-BE49-F238E27FC236}">
                  <a16:creationId xmlns:a16="http://schemas.microsoft.com/office/drawing/2014/main" id="{7218A8E2-D686-4A2C-B943-6A0DC1C63C48}"/>
                </a:ext>
              </a:extLst>
            </p:cNvPr>
            <p:cNvCxnSpPr>
              <a:cxnSpLocks/>
              <a:stCxn id="59" idx="2"/>
              <a:endCxn id="63" idx="1"/>
            </p:cNvCxnSpPr>
            <p:nvPr/>
          </p:nvCxnSpPr>
          <p:spPr>
            <a:xfrm>
              <a:off x="6774257" y="1814311"/>
              <a:ext cx="1830583" cy="661126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7">
              <a:extLst>
                <a:ext uri="{FF2B5EF4-FFF2-40B4-BE49-F238E27FC236}">
                  <a16:creationId xmlns:a16="http://schemas.microsoft.com/office/drawing/2014/main" id="{9E58B827-2D4C-4628-8946-DD25C1E309E1}"/>
                </a:ext>
              </a:extLst>
            </p:cNvPr>
            <p:cNvCxnSpPr>
              <a:cxnSpLocks/>
              <a:stCxn id="61" idx="2"/>
              <a:endCxn id="64" idx="0"/>
            </p:cNvCxnSpPr>
            <p:nvPr/>
          </p:nvCxnSpPr>
          <p:spPr>
            <a:xfrm flipH="1">
              <a:off x="2549078" y="2729359"/>
              <a:ext cx="2529399" cy="67987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7">
              <a:extLst>
                <a:ext uri="{FF2B5EF4-FFF2-40B4-BE49-F238E27FC236}">
                  <a16:creationId xmlns:a16="http://schemas.microsoft.com/office/drawing/2014/main" id="{AC1DE9C1-C461-41E9-8D42-FB8947124106}"/>
                </a:ext>
              </a:extLst>
            </p:cNvPr>
            <p:cNvCxnSpPr>
              <a:cxnSpLocks/>
              <a:stCxn id="61" idx="2"/>
              <a:endCxn id="65" idx="0"/>
            </p:cNvCxnSpPr>
            <p:nvPr/>
          </p:nvCxnSpPr>
          <p:spPr>
            <a:xfrm flipH="1">
              <a:off x="4166453" y="2729359"/>
              <a:ext cx="912024" cy="67987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43">
              <a:extLst>
                <a:ext uri="{FF2B5EF4-FFF2-40B4-BE49-F238E27FC236}">
                  <a16:creationId xmlns:a16="http://schemas.microsoft.com/office/drawing/2014/main" id="{07C29D03-9B83-4D76-B45E-0ABE61845C1C}"/>
                </a:ext>
              </a:extLst>
            </p:cNvPr>
            <p:cNvSpPr txBox="1"/>
            <p:nvPr/>
          </p:nvSpPr>
          <p:spPr>
            <a:xfrm>
              <a:off x="6559012" y="3401333"/>
              <a:ext cx="11162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Thread1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TextBox 43">
              <a:extLst>
                <a:ext uri="{FF2B5EF4-FFF2-40B4-BE49-F238E27FC236}">
                  <a16:creationId xmlns:a16="http://schemas.microsoft.com/office/drawing/2014/main" id="{6EF7A710-58B0-498D-BB87-0BB8126665E6}"/>
                </a:ext>
              </a:extLst>
            </p:cNvPr>
            <p:cNvSpPr txBox="1"/>
            <p:nvPr/>
          </p:nvSpPr>
          <p:spPr>
            <a:xfrm>
              <a:off x="8176387" y="3401333"/>
              <a:ext cx="11162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Thread2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72" name="Straight Arrow Connector 7">
              <a:extLst>
                <a:ext uri="{FF2B5EF4-FFF2-40B4-BE49-F238E27FC236}">
                  <a16:creationId xmlns:a16="http://schemas.microsoft.com/office/drawing/2014/main" id="{59B79A7D-1C23-4F34-9CD1-4AFA6E55AA03}"/>
                </a:ext>
              </a:extLst>
            </p:cNvPr>
            <p:cNvCxnSpPr>
              <a:cxnSpLocks/>
              <a:stCxn id="62" idx="2"/>
              <a:endCxn id="70" idx="0"/>
            </p:cNvCxnSpPr>
            <p:nvPr/>
          </p:nvCxnSpPr>
          <p:spPr>
            <a:xfrm flipH="1">
              <a:off x="7117117" y="2729359"/>
              <a:ext cx="100874" cy="671974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">
              <a:extLst>
                <a:ext uri="{FF2B5EF4-FFF2-40B4-BE49-F238E27FC236}">
                  <a16:creationId xmlns:a16="http://schemas.microsoft.com/office/drawing/2014/main" id="{B9B5BF51-47A6-4C91-AB57-FE09CD124DD4}"/>
                </a:ext>
              </a:extLst>
            </p:cNvPr>
            <p:cNvCxnSpPr>
              <a:cxnSpLocks/>
              <a:stCxn id="62" idx="2"/>
              <a:endCxn id="71" idx="0"/>
            </p:cNvCxnSpPr>
            <p:nvPr/>
          </p:nvCxnSpPr>
          <p:spPr>
            <a:xfrm>
              <a:off x="7217991" y="2729359"/>
              <a:ext cx="1516501" cy="671974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43">
              <a:extLst>
                <a:ext uri="{FF2B5EF4-FFF2-40B4-BE49-F238E27FC236}">
                  <a16:creationId xmlns:a16="http://schemas.microsoft.com/office/drawing/2014/main" id="{620D51A5-82BF-4B13-B5DB-E6B97AFE5493}"/>
                </a:ext>
              </a:extLst>
            </p:cNvPr>
            <p:cNvSpPr txBox="1"/>
            <p:nvPr/>
          </p:nvSpPr>
          <p:spPr>
            <a:xfrm>
              <a:off x="5165688" y="3298334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 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75" name="Straight Arrow Connector 7">
              <a:extLst>
                <a:ext uri="{FF2B5EF4-FFF2-40B4-BE49-F238E27FC236}">
                  <a16:creationId xmlns:a16="http://schemas.microsoft.com/office/drawing/2014/main" id="{15FFACEE-EBAE-47EC-8A08-7334B665F3C2}"/>
                </a:ext>
              </a:extLst>
            </p:cNvPr>
            <p:cNvCxnSpPr>
              <a:cxnSpLocks/>
              <a:stCxn id="61" idx="2"/>
              <a:endCxn id="74" idx="1"/>
            </p:cNvCxnSpPr>
            <p:nvPr/>
          </p:nvCxnSpPr>
          <p:spPr>
            <a:xfrm>
              <a:off x="5078477" y="2729359"/>
              <a:ext cx="87211" cy="753641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43">
              <a:extLst>
                <a:ext uri="{FF2B5EF4-FFF2-40B4-BE49-F238E27FC236}">
                  <a16:creationId xmlns:a16="http://schemas.microsoft.com/office/drawing/2014/main" id="{858FB6ED-F510-4DFA-BF7E-5ABF93332A86}"/>
                </a:ext>
              </a:extLst>
            </p:cNvPr>
            <p:cNvSpPr txBox="1"/>
            <p:nvPr/>
          </p:nvSpPr>
          <p:spPr>
            <a:xfrm>
              <a:off x="9899378" y="3325270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 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77" name="Straight Arrow Connector 7">
              <a:extLst>
                <a:ext uri="{FF2B5EF4-FFF2-40B4-BE49-F238E27FC236}">
                  <a16:creationId xmlns:a16="http://schemas.microsoft.com/office/drawing/2014/main" id="{3A5A45DD-0F14-4F9A-8594-B3C6EF253F6D}"/>
                </a:ext>
              </a:extLst>
            </p:cNvPr>
            <p:cNvCxnSpPr>
              <a:cxnSpLocks/>
              <a:stCxn id="62" idx="2"/>
              <a:endCxn id="76" idx="1"/>
            </p:cNvCxnSpPr>
            <p:nvPr/>
          </p:nvCxnSpPr>
          <p:spPr>
            <a:xfrm>
              <a:off x="7217991" y="2729359"/>
              <a:ext cx="2681387" cy="780577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2D5B3F33-9173-4184-A86F-2926934BB197}"/>
              </a:ext>
            </a:extLst>
          </p:cNvPr>
          <p:cNvGrpSpPr/>
          <p:nvPr/>
        </p:nvGrpSpPr>
        <p:grpSpPr>
          <a:xfrm>
            <a:off x="8881529" y="3812346"/>
            <a:ext cx="3058783" cy="1377935"/>
            <a:chOff x="1745152" y="2301188"/>
            <a:chExt cx="3058783" cy="1377935"/>
          </a:xfrm>
        </p:grpSpPr>
        <p:sp>
          <p:nvSpPr>
            <p:cNvPr id="79" name="TextBox 43">
              <a:extLst>
                <a:ext uri="{FF2B5EF4-FFF2-40B4-BE49-F238E27FC236}">
                  <a16:creationId xmlns:a16="http://schemas.microsoft.com/office/drawing/2014/main" id="{C39EFE3E-F336-47DA-89E7-E47C86D4E39D}"/>
                </a:ext>
              </a:extLst>
            </p:cNvPr>
            <p:cNvSpPr txBox="1"/>
            <p:nvPr/>
          </p:nvSpPr>
          <p:spPr>
            <a:xfrm>
              <a:off x="1745152" y="2301188"/>
              <a:ext cx="13304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Console1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TextBox 43">
              <a:extLst>
                <a:ext uri="{FF2B5EF4-FFF2-40B4-BE49-F238E27FC236}">
                  <a16:creationId xmlns:a16="http://schemas.microsoft.com/office/drawing/2014/main" id="{90FEF6F4-86A3-4EF4-82AD-F192E02E114E}"/>
                </a:ext>
              </a:extLst>
            </p:cNvPr>
            <p:cNvSpPr txBox="1"/>
            <p:nvPr/>
          </p:nvSpPr>
          <p:spPr>
            <a:xfrm>
              <a:off x="1745152" y="2845356"/>
              <a:ext cx="128295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Console2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TextBox 43">
              <a:extLst>
                <a:ext uri="{FF2B5EF4-FFF2-40B4-BE49-F238E27FC236}">
                  <a16:creationId xmlns:a16="http://schemas.microsoft.com/office/drawing/2014/main" id="{211907C6-1A18-4035-85A9-F09E245FD589}"/>
                </a:ext>
              </a:extLst>
            </p:cNvPr>
            <p:cNvSpPr txBox="1"/>
            <p:nvPr/>
          </p:nvSpPr>
          <p:spPr>
            <a:xfrm>
              <a:off x="2026131" y="3309791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 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右大括号 81">
              <a:extLst>
                <a:ext uri="{FF2B5EF4-FFF2-40B4-BE49-F238E27FC236}">
                  <a16:creationId xmlns:a16="http://schemas.microsoft.com/office/drawing/2014/main" id="{E0EE5FE0-FE59-4E9F-BA2D-10E383FB17EB}"/>
                </a:ext>
              </a:extLst>
            </p:cNvPr>
            <p:cNvSpPr/>
            <p:nvPr/>
          </p:nvSpPr>
          <p:spPr>
            <a:xfrm>
              <a:off x="2956265" y="2301188"/>
              <a:ext cx="135624" cy="1377935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TextBox 43">
              <a:extLst>
                <a:ext uri="{FF2B5EF4-FFF2-40B4-BE49-F238E27FC236}">
                  <a16:creationId xmlns:a16="http://schemas.microsoft.com/office/drawing/2014/main" id="{E9765E9E-96F7-4CA5-BC6D-23C53D7956D6}"/>
                </a:ext>
              </a:extLst>
            </p:cNvPr>
            <p:cNvSpPr txBox="1"/>
            <p:nvPr/>
          </p:nvSpPr>
          <p:spPr>
            <a:xfrm>
              <a:off x="3313385" y="2769944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Account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CDEA7BCE-2D36-4693-BDB1-27FABBB227E8}"/>
              </a:ext>
            </a:extLst>
          </p:cNvPr>
          <p:cNvSpPr/>
          <p:nvPr/>
        </p:nvSpPr>
        <p:spPr>
          <a:xfrm>
            <a:off x="71021" y="2911876"/>
            <a:ext cx="8666695" cy="370198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A777F541-1BF0-4BA4-B37D-21200792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并发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AD311BB4-5F47-4706-BA2E-44493FCAD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769" y="661271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Flask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876B6BE-346F-4CD4-84AF-FEE9ACCF76E2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67360705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43"/>
          <p:cNvSpPr txBox="1"/>
          <p:nvPr/>
        </p:nvSpPr>
        <p:spPr>
          <a:xfrm>
            <a:off x="585147" y="507460"/>
            <a:ext cx="495431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Console: </a:t>
            </a:r>
          </a:p>
          <a:p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以用户账号为单位，监控一个用户的所有的子线程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ECD629-4DA5-4EAE-B174-69948CAAE2CE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11E45-29B1-4D77-828D-7ACBC301C63F}"/>
              </a:ext>
            </a:extLst>
          </p:cNvPr>
          <p:cNvGrpSpPr/>
          <p:nvPr/>
        </p:nvGrpSpPr>
        <p:grpSpPr>
          <a:xfrm>
            <a:off x="135538" y="3655522"/>
            <a:ext cx="9398955" cy="2272035"/>
            <a:chOff x="1990973" y="1444979"/>
            <a:chExt cx="9398955" cy="2272035"/>
          </a:xfrm>
        </p:grpSpPr>
        <p:sp>
          <p:nvSpPr>
            <p:cNvPr id="5" name="TextBox 43">
              <a:extLst>
                <a:ext uri="{FF2B5EF4-FFF2-40B4-BE49-F238E27FC236}">
                  <a16:creationId xmlns:a16="http://schemas.microsoft.com/office/drawing/2014/main" id="{BE516639-7342-4FCF-B613-B9C52CC3D077}"/>
                </a:ext>
              </a:extLst>
            </p:cNvPr>
            <p:cNvSpPr txBox="1"/>
            <p:nvPr/>
          </p:nvSpPr>
          <p:spPr>
            <a:xfrm>
              <a:off x="6109026" y="1444979"/>
              <a:ext cx="13304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Clients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" name="Straight Arrow Connector 7">
              <a:extLst>
                <a:ext uri="{FF2B5EF4-FFF2-40B4-BE49-F238E27FC236}">
                  <a16:creationId xmlns:a16="http://schemas.microsoft.com/office/drawing/2014/main" id="{A1ABF16A-1183-4818-A9F3-9001BF54EB03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5078477" y="1814311"/>
              <a:ext cx="1695780" cy="545716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736E16B0-4697-4C4C-88B4-063CB3481B9D}"/>
                </a:ext>
              </a:extLst>
            </p:cNvPr>
            <p:cNvSpPr txBox="1"/>
            <p:nvPr/>
          </p:nvSpPr>
          <p:spPr>
            <a:xfrm>
              <a:off x="4333202" y="2360027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Account1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extBox 43">
              <a:extLst>
                <a:ext uri="{FF2B5EF4-FFF2-40B4-BE49-F238E27FC236}">
                  <a16:creationId xmlns:a16="http://schemas.microsoft.com/office/drawing/2014/main" id="{88F5535E-29DA-4F60-84DA-BF1C2468ED2D}"/>
                </a:ext>
              </a:extLst>
            </p:cNvPr>
            <p:cNvSpPr txBox="1"/>
            <p:nvPr/>
          </p:nvSpPr>
          <p:spPr>
            <a:xfrm>
              <a:off x="6472716" y="2360027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Account2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TextBox 43">
              <a:extLst>
                <a:ext uri="{FF2B5EF4-FFF2-40B4-BE49-F238E27FC236}">
                  <a16:creationId xmlns:a16="http://schemas.microsoft.com/office/drawing/2014/main" id="{4A8AC93E-3346-484C-8AA5-13F3EA208717}"/>
                </a:ext>
              </a:extLst>
            </p:cNvPr>
            <p:cNvSpPr txBox="1"/>
            <p:nvPr/>
          </p:nvSpPr>
          <p:spPr>
            <a:xfrm>
              <a:off x="8604840" y="2290771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 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TextBox 43">
              <a:extLst>
                <a:ext uri="{FF2B5EF4-FFF2-40B4-BE49-F238E27FC236}">
                  <a16:creationId xmlns:a16="http://schemas.microsoft.com/office/drawing/2014/main" id="{6F29966C-D07D-4379-B599-8DED5DF98542}"/>
                </a:ext>
              </a:extLst>
            </p:cNvPr>
            <p:cNvSpPr txBox="1"/>
            <p:nvPr/>
          </p:nvSpPr>
          <p:spPr>
            <a:xfrm>
              <a:off x="1990973" y="3409237"/>
              <a:ext cx="11162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Thread1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TextBox 43">
              <a:extLst>
                <a:ext uri="{FF2B5EF4-FFF2-40B4-BE49-F238E27FC236}">
                  <a16:creationId xmlns:a16="http://schemas.microsoft.com/office/drawing/2014/main" id="{E112AB12-33A8-4394-8D4E-858B344AA1A6}"/>
                </a:ext>
              </a:extLst>
            </p:cNvPr>
            <p:cNvSpPr txBox="1"/>
            <p:nvPr/>
          </p:nvSpPr>
          <p:spPr>
            <a:xfrm>
              <a:off x="3608348" y="3409237"/>
              <a:ext cx="11162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Thread2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2" name="Straight Arrow Connector 7">
              <a:extLst>
                <a:ext uri="{FF2B5EF4-FFF2-40B4-BE49-F238E27FC236}">
                  <a16:creationId xmlns:a16="http://schemas.microsoft.com/office/drawing/2014/main" id="{449DFAC7-2255-41D6-8FB3-D382AB82EBEF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6774257" y="1814311"/>
              <a:ext cx="443734" cy="545716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7">
              <a:extLst>
                <a:ext uri="{FF2B5EF4-FFF2-40B4-BE49-F238E27FC236}">
                  <a16:creationId xmlns:a16="http://schemas.microsoft.com/office/drawing/2014/main" id="{86EE64A5-C931-4C2A-9207-FC37B2F0BC86}"/>
                </a:ext>
              </a:extLst>
            </p:cNvPr>
            <p:cNvCxnSpPr>
              <a:cxnSpLocks/>
              <a:stCxn id="5" idx="2"/>
              <a:endCxn id="9" idx="1"/>
            </p:cNvCxnSpPr>
            <p:nvPr/>
          </p:nvCxnSpPr>
          <p:spPr>
            <a:xfrm>
              <a:off x="6774257" y="1814311"/>
              <a:ext cx="1830583" cy="661126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7">
              <a:extLst>
                <a:ext uri="{FF2B5EF4-FFF2-40B4-BE49-F238E27FC236}">
                  <a16:creationId xmlns:a16="http://schemas.microsoft.com/office/drawing/2014/main" id="{BC01EC45-5566-4530-9733-8431EAA08CD9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2549078" y="2729359"/>
              <a:ext cx="2529399" cy="67987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7">
              <a:extLst>
                <a:ext uri="{FF2B5EF4-FFF2-40B4-BE49-F238E27FC236}">
                  <a16:creationId xmlns:a16="http://schemas.microsoft.com/office/drawing/2014/main" id="{5DEE6993-EA43-4F23-A5E3-41C783E41CC0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 flipH="1">
              <a:off x="4166453" y="2729359"/>
              <a:ext cx="912024" cy="67987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43">
              <a:extLst>
                <a:ext uri="{FF2B5EF4-FFF2-40B4-BE49-F238E27FC236}">
                  <a16:creationId xmlns:a16="http://schemas.microsoft.com/office/drawing/2014/main" id="{4E12221E-B23E-482E-BB7A-7808322EF7B9}"/>
                </a:ext>
              </a:extLst>
            </p:cNvPr>
            <p:cNvSpPr txBox="1"/>
            <p:nvPr/>
          </p:nvSpPr>
          <p:spPr>
            <a:xfrm>
              <a:off x="6559012" y="3401333"/>
              <a:ext cx="11162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Thread1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TextBox 43">
              <a:extLst>
                <a:ext uri="{FF2B5EF4-FFF2-40B4-BE49-F238E27FC236}">
                  <a16:creationId xmlns:a16="http://schemas.microsoft.com/office/drawing/2014/main" id="{598044F8-1830-4D18-8D78-3D01AA91D5A9}"/>
                </a:ext>
              </a:extLst>
            </p:cNvPr>
            <p:cNvSpPr txBox="1"/>
            <p:nvPr/>
          </p:nvSpPr>
          <p:spPr>
            <a:xfrm>
              <a:off x="8176387" y="3401333"/>
              <a:ext cx="11162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Thread2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9" name="Straight Arrow Connector 7">
              <a:extLst>
                <a:ext uri="{FF2B5EF4-FFF2-40B4-BE49-F238E27FC236}">
                  <a16:creationId xmlns:a16="http://schemas.microsoft.com/office/drawing/2014/main" id="{32D0C2D2-02E2-4027-B097-9D5772CB6F8D}"/>
                </a:ext>
              </a:extLst>
            </p:cNvPr>
            <p:cNvCxnSpPr>
              <a:cxnSpLocks/>
              <a:stCxn id="8" idx="2"/>
              <a:endCxn id="17" idx="0"/>
            </p:cNvCxnSpPr>
            <p:nvPr/>
          </p:nvCxnSpPr>
          <p:spPr>
            <a:xfrm flipH="1">
              <a:off x="7117117" y="2729359"/>
              <a:ext cx="100874" cy="671974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7">
              <a:extLst>
                <a:ext uri="{FF2B5EF4-FFF2-40B4-BE49-F238E27FC236}">
                  <a16:creationId xmlns:a16="http://schemas.microsoft.com/office/drawing/2014/main" id="{193FE1A6-30D8-4205-A4A7-99D5DD8E1714}"/>
                </a:ext>
              </a:extLst>
            </p:cNvPr>
            <p:cNvCxnSpPr>
              <a:cxnSpLocks/>
              <a:stCxn id="8" idx="2"/>
              <a:endCxn id="18" idx="0"/>
            </p:cNvCxnSpPr>
            <p:nvPr/>
          </p:nvCxnSpPr>
          <p:spPr>
            <a:xfrm>
              <a:off x="7217991" y="2729359"/>
              <a:ext cx="1516501" cy="671974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43">
              <a:extLst>
                <a:ext uri="{FF2B5EF4-FFF2-40B4-BE49-F238E27FC236}">
                  <a16:creationId xmlns:a16="http://schemas.microsoft.com/office/drawing/2014/main" id="{7A1D3925-C3BC-4340-BA1C-2DD5AFBD2BF5}"/>
                </a:ext>
              </a:extLst>
            </p:cNvPr>
            <p:cNvSpPr txBox="1"/>
            <p:nvPr/>
          </p:nvSpPr>
          <p:spPr>
            <a:xfrm>
              <a:off x="5165688" y="3298334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 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2" name="Straight Arrow Connector 7">
              <a:extLst>
                <a:ext uri="{FF2B5EF4-FFF2-40B4-BE49-F238E27FC236}">
                  <a16:creationId xmlns:a16="http://schemas.microsoft.com/office/drawing/2014/main" id="{3B33EA01-A4E1-4FBC-92B4-1841D3DA38AE}"/>
                </a:ext>
              </a:extLst>
            </p:cNvPr>
            <p:cNvCxnSpPr>
              <a:cxnSpLocks/>
              <a:stCxn id="7" idx="2"/>
              <a:endCxn id="21" idx="1"/>
            </p:cNvCxnSpPr>
            <p:nvPr/>
          </p:nvCxnSpPr>
          <p:spPr>
            <a:xfrm>
              <a:off x="5078477" y="2729359"/>
              <a:ext cx="87211" cy="753641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43">
              <a:extLst>
                <a:ext uri="{FF2B5EF4-FFF2-40B4-BE49-F238E27FC236}">
                  <a16:creationId xmlns:a16="http://schemas.microsoft.com/office/drawing/2014/main" id="{B08DE8C3-C443-4988-901D-061369564E67}"/>
                </a:ext>
              </a:extLst>
            </p:cNvPr>
            <p:cNvSpPr txBox="1"/>
            <p:nvPr/>
          </p:nvSpPr>
          <p:spPr>
            <a:xfrm>
              <a:off x="9899378" y="3325270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 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4" name="Straight Arrow Connector 7">
              <a:extLst>
                <a:ext uri="{FF2B5EF4-FFF2-40B4-BE49-F238E27FC236}">
                  <a16:creationId xmlns:a16="http://schemas.microsoft.com/office/drawing/2014/main" id="{82804590-EF4E-4586-BCCD-90B5D8A671BC}"/>
                </a:ext>
              </a:extLst>
            </p:cNvPr>
            <p:cNvCxnSpPr>
              <a:cxnSpLocks/>
              <a:stCxn id="8" idx="2"/>
              <a:endCxn id="23" idx="1"/>
            </p:cNvCxnSpPr>
            <p:nvPr/>
          </p:nvCxnSpPr>
          <p:spPr>
            <a:xfrm>
              <a:off x="7217991" y="2729359"/>
              <a:ext cx="2681387" cy="780577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F5146E6-67DC-45BA-B5EC-B1F1AE2A2DA1}"/>
              </a:ext>
            </a:extLst>
          </p:cNvPr>
          <p:cNvGrpSpPr/>
          <p:nvPr/>
        </p:nvGrpSpPr>
        <p:grpSpPr>
          <a:xfrm>
            <a:off x="8881529" y="3812346"/>
            <a:ext cx="3058783" cy="1377935"/>
            <a:chOff x="1745152" y="2301188"/>
            <a:chExt cx="3058783" cy="1377935"/>
          </a:xfrm>
        </p:grpSpPr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263EFBE7-18A6-459F-A712-E7077EF74BC9}"/>
                </a:ext>
              </a:extLst>
            </p:cNvPr>
            <p:cNvSpPr txBox="1"/>
            <p:nvPr/>
          </p:nvSpPr>
          <p:spPr>
            <a:xfrm>
              <a:off x="1745152" y="2301188"/>
              <a:ext cx="13304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Console1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TextBox 43">
              <a:extLst>
                <a:ext uri="{FF2B5EF4-FFF2-40B4-BE49-F238E27FC236}">
                  <a16:creationId xmlns:a16="http://schemas.microsoft.com/office/drawing/2014/main" id="{E7443D48-FAEB-47CD-A7DA-544B48E275B2}"/>
                </a:ext>
              </a:extLst>
            </p:cNvPr>
            <p:cNvSpPr txBox="1"/>
            <p:nvPr/>
          </p:nvSpPr>
          <p:spPr>
            <a:xfrm>
              <a:off x="1745152" y="2845356"/>
              <a:ext cx="128295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Console2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Box 43">
              <a:extLst>
                <a:ext uri="{FF2B5EF4-FFF2-40B4-BE49-F238E27FC236}">
                  <a16:creationId xmlns:a16="http://schemas.microsoft.com/office/drawing/2014/main" id="{031D48C5-88C0-41C9-A4D0-03B8A68F48DD}"/>
                </a:ext>
              </a:extLst>
            </p:cNvPr>
            <p:cNvSpPr txBox="1"/>
            <p:nvPr/>
          </p:nvSpPr>
          <p:spPr>
            <a:xfrm>
              <a:off x="2026131" y="3309791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 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36C8351F-5BF6-453B-9025-1E2942969683}"/>
                </a:ext>
              </a:extLst>
            </p:cNvPr>
            <p:cNvSpPr/>
            <p:nvPr/>
          </p:nvSpPr>
          <p:spPr>
            <a:xfrm>
              <a:off x="2956265" y="2301188"/>
              <a:ext cx="135624" cy="1377935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43">
              <a:extLst>
                <a:ext uri="{FF2B5EF4-FFF2-40B4-BE49-F238E27FC236}">
                  <a16:creationId xmlns:a16="http://schemas.microsoft.com/office/drawing/2014/main" id="{EE3D1AC6-4F5F-4ECA-B8CB-A6034283A570}"/>
                </a:ext>
              </a:extLst>
            </p:cNvPr>
            <p:cNvSpPr txBox="1"/>
            <p:nvPr/>
          </p:nvSpPr>
          <p:spPr>
            <a:xfrm>
              <a:off x="3313385" y="2769944"/>
              <a:ext cx="14905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Account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4FE39E1-35D8-4CD5-9496-95567599DC45}"/>
              </a:ext>
            </a:extLst>
          </p:cNvPr>
          <p:cNvSpPr/>
          <p:nvPr/>
        </p:nvSpPr>
        <p:spPr>
          <a:xfrm>
            <a:off x="8513685" y="3497802"/>
            <a:ext cx="3426627" cy="201107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0533CF4C-0B62-4FAB-B56F-A90BF8549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控制台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32" name="Rectangle 39">
            <a:extLst>
              <a:ext uri="{FF2B5EF4-FFF2-40B4-BE49-F238E27FC236}">
                <a16:creationId xmlns:a16="http://schemas.microsoft.com/office/drawing/2014/main" id="{F12BC2EE-064B-490B-AD19-486B9FAAD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769" y="661271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Flask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82BEED0-BB5E-40DC-BAF2-D84102077709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0135122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36" grpId="0" animBg="1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43"/>
          <p:cNvSpPr txBox="1"/>
          <p:nvPr/>
        </p:nvSpPr>
        <p:spPr>
          <a:xfrm>
            <a:off x="354482" y="581758"/>
            <a:ext cx="49543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Console: 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ECD629-4DA5-4EAE-B174-69948CAAE2CE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DCDF4D4-89FD-4D97-9142-A5C38DFAF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725" y="123286"/>
            <a:ext cx="8460419" cy="6598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8E080762-0DDB-4741-9FD1-7282ADB1A6EF}"/>
              </a:ext>
            </a:extLst>
          </p:cNvPr>
          <p:cNvSpPr/>
          <p:nvPr/>
        </p:nvSpPr>
        <p:spPr>
          <a:xfrm>
            <a:off x="3515360" y="3907075"/>
            <a:ext cx="975359" cy="195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4A45437-C869-4C16-AEAD-F1DD57F9CF25}"/>
              </a:ext>
            </a:extLst>
          </p:cNvPr>
          <p:cNvSpPr/>
          <p:nvPr/>
        </p:nvSpPr>
        <p:spPr>
          <a:xfrm>
            <a:off x="3515360" y="5105118"/>
            <a:ext cx="883920" cy="2621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43">
            <a:extLst>
              <a:ext uri="{FF2B5EF4-FFF2-40B4-BE49-F238E27FC236}">
                <a16:creationId xmlns:a16="http://schemas.microsoft.com/office/drawing/2014/main" id="{28B24DF9-072D-4C82-BE7C-2C89EFBA3268}"/>
              </a:ext>
            </a:extLst>
          </p:cNvPr>
          <p:cNvSpPr txBox="1"/>
          <p:nvPr/>
        </p:nvSpPr>
        <p:spPr>
          <a:xfrm>
            <a:off x="913814" y="3870874"/>
            <a:ext cx="11162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Thread1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43">
            <a:extLst>
              <a:ext uri="{FF2B5EF4-FFF2-40B4-BE49-F238E27FC236}">
                <a16:creationId xmlns:a16="http://schemas.microsoft.com/office/drawing/2014/main" id="{48F9DAC4-06CE-4583-ABA1-93F028B1E3A1}"/>
              </a:ext>
            </a:extLst>
          </p:cNvPr>
          <p:cNvSpPr txBox="1"/>
          <p:nvPr/>
        </p:nvSpPr>
        <p:spPr>
          <a:xfrm>
            <a:off x="913814" y="5087125"/>
            <a:ext cx="11162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Thread2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0A2507E-7B7F-4C0F-B2B7-BD13DECBA12F}"/>
              </a:ext>
            </a:extLst>
          </p:cNvPr>
          <p:cNvSpPr/>
          <p:nvPr/>
        </p:nvSpPr>
        <p:spPr>
          <a:xfrm>
            <a:off x="3403599" y="1973498"/>
            <a:ext cx="637513" cy="2971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3">
            <a:extLst>
              <a:ext uri="{FF2B5EF4-FFF2-40B4-BE49-F238E27FC236}">
                <a16:creationId xmlns:a16="http://schemas.microsoft.com/office/drawing/2014/main" id="{AD2BD4C9-F972-4046-9C5B-27F6E108F54C}"/>
              </a:ext>
            </a:extLst>
          </p:cNvPr>
          <p:cNvSpPr txBox="1"/>
          <p:nvPr/>
        </p:nvSpPr>
        <p:spPr>
          <a:xfrm>
            <a:off x="699274" y="1541819"/>
            <a:ext cx="14905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Account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16D3334B-6580-46A6-A635-DE3707592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控制台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D5A642F-6C19-4F0A-9C04-6E9E4AF7015E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5542675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6" grpId="0"/>
      <p:bldP spid="2" grpId="0" animBg="1"/>
      <p:bldP spid="37" grpId="0" animBg="1"/>
      <p:bldP spid="39" grpId="0"/>
      <p:bldP spid="40" grpId="0"/>
      <p:bldP spid="41" grpId="0" animBg="1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43"/>
          <p:cNvSpPr txBox="1"/>
          <p:nvPr/>
        </p:nvSpPr>
        <p:spPr>
          <a:xfrm>
            <a:off x="496570" y="480060"/>
            <a:ext cx="334772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前端界面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B34418-40C1-44FA-8EEE-5F711BC19BE6}"/>
              </a:ext>
            </a:extLst>
          </p:cNvPr>
          <p:cNvSpPr txBox="1"/>
          <p:nvPr/>
        </p:nvSpPr>
        <p:spPr>
          <a:xfrm>
            <a:off x="347728" y="1724203"/>
            <a:ext cx="59651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web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网页开发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MTV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的框架模式（模型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，视图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和模版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的图表绘制以及中国地图实现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·JavaScript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·Django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重量级自带数据库进行信息保存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人机交互与后端进行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webserver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通信，显示预测信息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4D4563-394D-4AC3-A2E2-A7EDF4769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050" y="2000250"/>
            <a:ext cx="50768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8">
            <a:extLst>
              <a:ext uri="{FF2B5EF4-FFF2-40B4-BE49-F238E27FC236}">
                <a16:creationId xmlns:a16="http://schemas.microsoft.com/office/drawing/2014/main" id="{DCFAE3D9-56D7-4D8A-810D-2CAB5AAF1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en-US" altLang="zh-CN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Django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DCC70973-69AC-4DD5-9A08-D588FAB6E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144" y="621468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Django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8388ADF-65BF-4E91-AB9C-94F2F863A92C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6115148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3" grpId="0"/>
      <p:bldP spid="5" grpId="0"/>
      <p:bldP spid="6" grpId="0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14916BE-7C65-4CB9-AABB-35E8C518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5633" y="0"/>
            <a:ext cx="13963266" cy="6858000"/>
          </a:xfrm>
          <a:prstGeom prst="rect">
            <a:avLst/>
          </a:prstGeom>
        </p:spPr>
      </p:pic>
      <p:sp>
        <p:nvSpPr>
          <p:cNvPr id="106" name="TextBox 43"/>
          <p:cNvSpPr txBox="1"/>
          <p:nvPr/>
        </p:nvSpPr>
        <p:spPr>
          <a:xfrm>
            <a:off x="496570" y="480060"/>
            <a:ext cx="334772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登录界面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B34418-40C1-44FA-8EEE-5F711BC19BE6}"/>
              </a:ext>
            </a:extLst>
          </p:cNvPr>
          <p:cNvSpPr txBox="1"/>
          <p:nvPr/>
        </p:nvSpPr>
        <p:spPr>
          <a:xfrm>
            <a:off x="421738" y="1329055"/>
            <a:ext cx="4981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Captcha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验证码，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保障了用户的账号安全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美化界面，简洁美观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901C3CD8-48EF-4D7A-AC9E-42CBE20E7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rgbClr val="00206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登录注册</a:t>
            </a:r>
            <a:endParaRPr lang="en-US" altLang="zh-CN" b="1" dirty="0">
              <a:solidFill>
                <a:srgbClr val="002060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C8D18827-2BF4-4E64-B423-22E483349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144" y="621468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Django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41806EB-890A-4634-8BC6-99C6A26DB53D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rgbClr val="002060"/>
                </a:solidFill>
                <a:latin typeface="Impact" panose="020B0806030902050204" pitchFamily="34" charset="0"/>
              </a:rPr>
              <a:t>04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C82E8E-1ECE-47E0-B3A5-63770F7FA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437" y="2475111"/>
            <a:ext cx="3933825" cy="362902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42F3C71-4EA4-4ABB-B690-10C7B67663E8}"/>
              </a:ext>
            </a:extLst>
          </p:cNvPr>
          <p:cNvCxnSpPr>
            <a:cxnSpLocks/>
          </p:cNvCxnSpPr>
          <p:nvPr/>
        </p:nvCxnSpPr>
        <p:spPr>
          <a:xfrm>
            <a:off x="3098800" y="1950720"/>
            <a:ext cx="2011680" cy="1209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17AB119-FB76-4BD8-A407-02B066DC2242}"/>
              </a:ext>
            </a:extLst>
          </p:cNvPr>
          <p:cNvCxnSpPr>
            <a:cxnSpLocks/>
          </p:cNvCxnSpPr>
          <p:nvPr/>
        </p:nvCxnSpPr>
        <p:spPr>
          <a:xfrm>
            <a:off x="3492869" y="4582160"/>
            <a:ext cx="4294673" cy="467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8637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0A11BC-A33A-462C-9015-5EE69E94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5633" y="0"/>
            <a:ext cx="13963266" cy="6858000"/>
          </a:xfrm>
          <a:prstGeom prst="rect">
            <a:avLst/>
          </a:prstGeom>
        </p:spPr>
      </p:pic>
      <p:sp>
        <p:nvSpPr>
          <p:cNvPr id="106" name="TextBox 43"/>
          <p:cNvSpPr txBox="1"/>
          <p:nvPr/>
        </p:nvSpPr>
        <p:spPr>
          <a:xfrm>
            <a:off x="496570" y="480060"/>
            <a:ext cx="334772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注册界面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B34418-40C1-44FA-8EEE-5F711BC19BE6}"/>
              </a:ext>
            </a:extLst>
          </p:cNvPr>
          <p:cNvSpPr txBox="1"/>
          <p:nvPr/>
        </p:nvSpPr>
        <p:spPr>
          <a:xfrm>
            <a:off x="421738" y="1329055"/>
            <a:ext cx="498103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注册时的城市成为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用户的默认城市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加密传输，安全保障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901C3CD8-48EF-4D7A-AC9E-42CBE20E7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rgbClr val="002060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登录注册</a:t>
            </a:r>
            <a:endParaRPr lang="en-US" altLang="zh-CN" b="1" dirty="0">
              <a:solidFill>
                <a:srgbClr val="002060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C8D18827-2BF4-4E64-B423-22E483349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144" y="621468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Django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41806EB-890A-4634-8BC6-99C6A26DB53D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rgbClr val="002060"/>
                </a:solidFill>
                <a:latin typeface="Impact" panose="020B0806030902050204" pitchFamily="34" charset="0"/>
              </a:rPr>
              <a:t>04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42F3C71-4EA4-4ABB-B690-10C7B67663E8}"/>
              </a:ext>
            </a:extLst>
          </p:cNvPr>
          <p:cNvCxnSpPr>
            <a:cxnSpLocks/>
          </p:cNvCxnSpPr>
          <p:nvPr/>
        </p:nvCxnSpPr>
        <p:spPr>
          <a:xfrm>
            <a:off x="2469562" y="1834174"/>
            <a:ext cx="2029147" cy="1900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55D7E413-8A43-40AC-96E8-358C5B4E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72" y="3939847"/>
            <a:ext cx="1381125" cy="666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97887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20000A-ACF0-4E82-8C5D-FA8CA7EE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975"/>
            <a:ext cx="12192000" cy="5988050"/>
          </a:xfrm>
          <a:prstGeom prst="rect">
            <a:avLst/>
          </a:prstGeom>
        </p:spPr>
      </p:pic>
      <p:sp>
        <p:nvSpPr>
          <p:cNvPr id="6" name="TextBox 43">
            <a:extLst>
              <a:ext uri="{FF2B5EF4-FFF2-40B4-BE49-F238E27FC236}">
                <a16:creationId xmlns:a16="http://schemas.microsoft.com/office/drawing/2014/main" id="{859EAC43-9907-4D56-A409-D029ADD3E811}"/>
              </a:ext>
            </a:extLst>
          </p:cNvPr>
          <p:cNvSpPr txBox="1"/>
          <p:nvPr/>
        </p:nvSpPr>
        <p:spPr>
          <a:xfrm>
            <a:off x="4422140" y="6450330"/>
            <a:ext cx="334772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整体页面浏览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DF9EBF9-7404-4582-89B5-126046C6E080}"/>
              </a:ext>
            </a:extLst>
          </p:cNvPr>
          <p:cNvGrpSpPr/>
          <p:nvPr/>
        </p:nvGrpSpPr>
        <p:grpSpPr>
          <a:xfrm>
            <a:off x="6766560" y="474187"/>
            <a:ext cx="5425440" cy="585152"/>
            <a:chOff x="6766560" y="474187"/>
            <a:chExt cx="5425440" cy="58515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79981C8-539A-48F1-806E-568F25BDF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6139" y="474187"/>
              <a:ext cx="3315861" cy="585152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8B6005-96D9-48EB-8E0A-50AAD4686F7D}"/>
                </a:ext>
              </a:extLst>
            </p:cNvPr>
            <p:cNvGrpSpPr/>
            <p:nvPr/>
          </p:nvGrpSpPr>
          <p:grpSpPr>
            <a:xfrm>
              <a:off x="6766560" y="519589"/>
              <a:ext cx="2211179" cy="368935"/>
              <a:chOff x="6817360" y="582296"/>
              <a:chExt cx="2211179" cy="368935"/>
            </a:xfrm>
          </p:grpSpPr>
          <p:sp>
            <p:nvSpPr>
              <p:cNvPr id="106" name="TextBox 43"/>
              <p:cNvSpPr txBox="1"/>
              <p:nvPr/>
            </p:nvSpPr>
            <p:spPr>
              <a:xfrm>
                <a:off x="6817360" y="582296"/>
                <a:ext cx="2156948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FF0000"/>
                    </a:solidFill>
                    <a:latin typeface="华文彩云" panose="02010800040101010101" pitchFamily="2" charset="-122"/>
                    <a:ea typeface="华文彩云" panose="02010800040101010101" pitchFamily="2" charset="-122"/>
                  </a:rPr>
                  <a:t>可爱的图标</a:t>
                </a:r>
              </a:p>
            </p:txBody>
          </p:sp>
          <p:sp>
            <p:nvSpPr>
              <p:cNvPr id="5" name="箭头: 右 4">
                <a:extLst>
                  <a:ext uri="{FF2B5EF4-FFF2-40B4-BE49-F238E27FC236}">
                    <a16:creationId xmlns:a16="http://schemas.microsoft.com/office/drawing/2014/main" id="{32AF7E53-DCCC-487C-B4DF-06A7521538E7}"/>
                  </a:ext>
                </a:extLst>
              </p:cNvPr>
              <p:cNvSpPr/>
              <p:nvPr/>
            </p:nvSpPr>
            <p:spPr>
              <a:xfrm>
                <a:off x="8652619" y="647465"/>
                <a:ext cx="375920" cy="271144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35" y="1702713"/>
            <a:ext cx="12191999" cy="81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TextBox 6"/>
          <p:cNvSpPr txBox="1"/>
          <p:nvPr/>
        </p:nvSpPr>
        <p:spPr>
          <a:xfrm>
            <a:off x="767373" y="476416"/>
            <a:ext cx="4000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直接连接符 22"/>
          <p:cNvCxnSpPr>
            <a:cxnSpLocks/>
          </p:cNvCxnSpPr>
          <p:nvPr/>
        </p:nvCxnSpPr>
        <p:spPr>
          <a:xfrm>
            <a:off x="904533" y="1307413"/>
            <a:ext cx="3829939" cy="0"/>
          </a:xfrm>
          <a:prstGeom prst="line">
            <a:avLst/>
          </a:prstGeom>
          <a:ln w="127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WordArt 20"/>
          <p:cNvSpPr>
            <a:spLocks noChangeArrowheads="1" noChangeShapeType="1" noTextEdit="1"/>
          </p:cNvSpPr>
          <p:nvPr/>
        </p:nvSpPr>
        <p:spPr bwMode="auto">
          <a:xfrm>
            <a:off x="4328072" y="1781266"/>
            <a:ext cx="3048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800" b="1" kern="1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1</a:t>
            </a:r>
            <a:endParaRPr lang="zh-CN" altLang="en-US" sz="4800" b="1" kern="10" dirty="0">
              <a:solidFill>
                <a:srgbClr val="F2F2F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9" name="Rectangle 22"/>
          <p:cNvSpPr>
            <a:spLocks noChangeArrowheads="1"/>
          </p:cNvSpPr>
          <p:nvPr/>
        </p:nvSpPr>
        <p:spPr bwMode="auto">
          <a:xfrm>
            <a:off x="4977555" y="1699352"/>
            <a:ext cx="3962400" cy="75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序言</a:t>
            </a:r>
            <a:endParaRPr lang="en-US" altLang="zh-CN" sz="21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整体构思、分工、目标与成果</a:t>
            </a:r>
          </a:p>
        </p:txBody>
      </p:sp>
      <p:sp>
        <p:nvSpPr>
          <p:cNvPr id="70" name="WordArt 20"/>
          <p:cNvSpPr>
            <a:spLocks noChangeArrowheads="1" noChangeShapeType="1" noTextEdit="1"/>
          </p:cNvSpPr>
          <p:nvPr/>
        </p:nvSpPr>
        <p:spPr bwMode="auto">
          <a:xfrm>
            <a:off x="4328072" y="2695666"/>
            <a:ext cx="4064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800" b="1" kern="1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2</a:t>
            </a:r>
            <a:endParaRPr lang="zh-CN" altLang="en-US" sz="4800" b="1" kern="10" dirty="0">
              <a:solidFill>
                <a:srgbClr val="F2F2F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4977555" y="2600417"/>
            <a:ext cx="3962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数据预测部分</a:t>
            </a:r>
            <a:endParaRPr lang="en-US" altLang="zh-CN" sz="21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Spark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集群、模型采取</a:t>
            </a:r>
          </a:p>
        </p:txBody>
      </p:sp>
      <p:sp>
        <p:nvSpPr>
          <p:cNvPr id="72" name="WordArt 20"/>
          <p:cNvSpPr>
            <a:spLocks noChangeArrowheads="1" noChangeShapeType="1" noTextEdit="1"/>
          </p:cNvSpPr>
          <p:nvPr/>
        </p:nvSpPr>
        <p:spPr bwMode="auto">
          <a:xfrm>
            <a:off x="4328072" y="3603717"/>
            <a:ext cx="4064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800" b="1" kern="1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3</a:t>
            </a:r>
            <a:endParaRPr lang="zh-CN" altLang="en-US" sz="4800" b="1" kern="10">
              <a:solidFill>
                <a:srgbClr val="F2F2F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3" name="Rectangle 22"/>
          <p:cNvSpPr>
            <a:spLocks noChangeArrowheads="1"/>
          </p:cNvSpPr>
          <p:nvPr/>
        </p:nvSpPr>
        <p:spPr bwMode="auto">
          <a:xfrm>
            <a:off x="4977555" y="3508466"/>
            <a:ext cx="3962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zh-CN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Flask</a:t>
            </a:r>
            <a:r>
              <a: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服务器端</a:t>
            </a:r>
          </a:p>
          <a:p>
            <a:pPr fontAlgn="base">
              <a:lnSpc>
                <a:spcPct val="12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Websocket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、并发、服务器控制台</a:t>
            </a:r>
          </a:p>
        </p:txBody>
      </p:sp>
      <p:sp>
        <p:nvSpPr>
          <p:cNvPr id="74" name="WordArt 20"/>
          <p:cNvSpPr>
            <a:spLocks noChangeArrowheads="1" noChangeShapeType="1" noTextEdit="1"/>
          </p:cNvSpPr>
          <p:nvPr/>
        </p:nvSpPr>
        <p:spPr bwMode="auto">
          <a:xfrm>
            <a:off x="4328072" y="4530817"/>
            <a:ext cx="4064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800" b="1" kern="1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4</a:t>
            </a:r>
            <a:endParaRPr lang="zh-CN" altLang="en-US" sz="4800" b="1" kern="10">
              <a:solidFill>
                <a:srgbClr val="F2F2F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Rectangle 22"/>
          <p:cNvSpPr>
            <a:spLocks noChangeArrowheads="1"/>
          </p:cNvSpPr>
          <p:nvPr/>
        </p:nvSpPr>
        <p:spPr bwMode="auto">
          <a:xfrm>
            <a:off x="4977555" y="4448901"/>
            <a:ext cx="5799936" cy="75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服务器端</a:t>
            </a:r>
            <a:endParaRPr lang="en-US" altLang="zh-CN" sz="21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登陆注册、主界面、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Websocket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、用户管理、部门管理</a:t>
            </a:r>
          </a:p>
        </p:txBody>
      </p:sp>
      <p:sp>
        <p:nvSpPr>
          <p:cNvPr id="13" name="WordArt 20">
            <a:extLst>
              <a:ext uri="{FF2B5EF4-FFF2-40B4-BE49-F238E27FC236}">
                <a16:creationId xmlns:a16="http://schemas.microsoft.com/office/drawing/2014/main" id="{FB4E16A5-17A1-4504-A26C-5D64E5940B0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328072" y="5539833"/>
            <a:ext cx="4064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800" b="1" kern="10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5</a:t>
            </a:r>
            <a:endParaRPr lang="zh-CN" altLang="en-US" sz="4800" b="1" kern="10" dirty="0">
              <a:solidFill>
                <a:srgbClr val="F2F2F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AC6216B6-52E0-4552-9B5A-F9B11FC6B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7555" y="5457917"/>
            <a:ext cx="5799936" cy="75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项目特色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预测模型、并发、监控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13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B34418-40C1-44FA-8EEE-5F711BC19BE6}"/>
              </a:ext>
            </a:extLst>
          </p:cNvPr>
          <p:cNvSpPr txBox="1"/>
          <p:nvPr/>
        </p:nvSpPr>
        <p:spPr>
          <a:xfrm>
            <a:off x="326945" y="2893407"/>
            <a:ext cx="49810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此地图使用了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模板显示中国地图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个省市，具有人机交互功能，选中城市会高亮，点击即可更新所选城市的天气预测数据，以折线图及表格的方式展示在网页上。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地图支持鼠标拖拽以及滚轮放大，可以更加精准的获得想要的城市信息，方便人机交互。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6BA03F-52B5-43EA-976C-A3FB2CD28B6A}"/>
              </a:ext>
            </a:extLst>
          </p:cNvPr>
          <p:cNvSpPr txBox="1"/>
          <p:nvPr/>
        </p:nvSpPr>
        <p:spPr>
          <a:xfrm>
            <a:off x="467622" y="2106187"/>
            <a:ext cx="198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地图部分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48C56F-C699-46B9-AAB9-6C371DAB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31" y="1857231"/>
            <a:ext cx="5167976" cy="4175825"/>
          </a:xfrm>
          <a:prstGeom prst="rect">
            <a:avLst/>
          </a:prstGeom>
        </p:spPr>
      </p:pic>
      <p:sp>
        <p:nvSpPr>
          <p:cNvPr id="8" name="Rectangle 18">
            <a:extLst>
              <a:ext uri="{FF2B5EF4-FFF2-40B4-BE49-F238E27FC236}">
                <a16:creationId xmlns:a16="http://schemas.microsoft.com/office/drawing/2014/main" id="{72FF74B8-8868-4631-8582-DA5780452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地图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3C1B4F4B-0B62-4C40-BA63-2452C64B5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144" y="621468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Django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D369571-329C-4C1B-A491-9A06F588D565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61529986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B34418-40C1-44FA-8EEE-5F711BC19BE6}"/>
              </a:ext>
            </a:extLst>
          </p:cNvPr>
          <p:cNvSpPr txBox="1"/>
          <p:nvPr/>
        </p:nvSpPr>
        <p:spPr>
          <a:xfrm>
            <a:off x="696839" y="2375117"/>
            <a:ext cx="51392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数据部分由一张折线图表和一张表格构成，并且可以跟随用户在地图上的选择操作更新数据信息，显示对应的城市预测信息。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折线图模块由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实现，显示后端预测所得的某城市未来七日的最高气温，最低气和平均气温。图例可自由开关某属性的图线，鼠标悬停图上可现实当日详细数据。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表格模组由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表格实现，讲后端传来的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数据解析并进行填充。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6BA03F-52B5-43EA-976C-A3FB2CD28B6A}"/>
              </a:ext>
            </a:extLst>
          </p:cNvPr>
          <p:cNvSpPr txBox="1"/>
          <p:nvPr/>
        </p:nvSpPr>
        <p:spPr>
          <a:xfrm>
            <a:off x="793555" y="1464842"/>
            <a:ext cx="198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数据部分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5C7E3B-5DDD-4619-8C1D-501EDBF0DAA0}"/>
              </a:ext>
            </a:extLst>
          </p:cNvPr>
          <p:cNvSpPr txBox="1"/>
          <p:nvPr/>
        </p:nvSpPr>
        <p:spPr>
          <a:xfrm>
            <a:off x="3922891" y="6076365"/>
            <a:ext cx="2910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图为广州七日天气预测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308A52-FFC4-45D3-916F-73C0F88F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138" y="1843967"/>
            <a:ext cx="5026531" cy="4666655"/>
          </a:xfrm>
          <a:prstGeom prst="rect">
            <a:avLst/>
          </a:prstGeom>
        </p:spPr>
      </p:pic>
      <p:sp>
        <p:nvSpPr>
          <p:cNvPr id="7" name="Rectangle 18">
            <a:extLst>
              <a:ext uri="{FF2B5EF4-FFF2-40B4-BE49-F238E27FC236}">
                <a16:creationId xmlns:a16="http://schemas.microsoft.com/office/drawing/2014/main" id="{55B9E4BB-F942-48E1-B395-973C3433A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数据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06A49853-57F5-4426-B51A-AAEF68421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144" y="621468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Django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C8DA072-974A-4D28-8E48-A2D0F84325CD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2855126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9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B34418-40C1-44FA-8EEE-5F711BC19BE6}"/>
              </a:ext>
            </a:extLst>
          </p:cNvPr>
          <p:cNvSpPr txBox="1"/>
          <p:nvPr/>
        </p:nvSpPr>
        <p:spPr>
          <a:xfrm>
            <a:off x="1124091" y="2719545"/>
            <a:ext cx="5469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首先，打开网页建立长连接，向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发送对应用户名和密码，与其建立连接并处于监听状态。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点击地图中省，则会将省会对应的省会名称以相应格式发送给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端，并接收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发送来的对应省会的预测结果，以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字符串格式。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获得字符串后，将其转为对象并填充图标和表格信息，等待下一次信息交互。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6BA03F-52B5-43EA-976C-A3FB2CD28B6A}"/>
              </a:ext>
            </a:extLst>
          </p:cNvPr>
          <p:cNvSpPr txBox="1"/>
          <p:nvPr/>
        </p:nvSpPr>
        <p:spPr>
          <a:xfrm>
            <a:off x="1251676" y="1937332"/>
            <a:ext cx="244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逻辑实现部分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5CBEDDA-781C-4952-AADE-D09F013AE4D5}"/>
              </a:ext>
            </a:extLst>
          </p:cNvPr>
          <p:cNvSpPr/>
          <p:nvPr/>
        </p:nvSpPr>
        <p:spPr>
          <a:xfrm>
            <a:off x="7593231" y="1612691"/>
            <a:ext cx="1521070" cy="79130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后端数据源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EBE630E-703D-4E92-AE67-0324EAA4527C}"/>
              </a:ext>
            </a:extLst>
          </p:cNvPr>
          <p:cNvSpPr/>
          <p:nvPr/>
        </p:nvSpPr>
        <p:spPr>
          <a:xfrm>
            <a:off x="7664669" y="3323886"/>
            <a:ext cx="1378195" cy="905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Flask</a:t>
            </a:r>
          </a:p>
          <a:p>
            <a:pPr algn="ctr"/>
            <a:r>
              <a:rPr lang="zh-CN" altLang="en-US" dirty="0"/>
              <a:t>控制台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178C524-E267-49B8-99D4-114D5FFEB04D}"/>
              </a:ext>
            </a:extLst>
          </p:cNvPr>
          <p:cNvSpPr/>
          <p:nvPr/>
        </p:nvSpPr>
        <p:spPr>
          <a:xfrm>
            <a:off x="7593231" y="5499623"/>
            <a:ext cx="1521070" cy="79130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前端网页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106EC8EA-0851-4FA0-9B53-3D0CB40416E1}"/>
              </a:ext>
            </a:extLst>
          </p:cNvPr>
          <p:cNvSpPr/>
          <p:nvPr/>
        </p:nvSpPr>
        <p:spPr>
          <a:xfrm rot="10800000">
            <a:off x="8490047" y="4229496"/>
            <a:ext cx="198923" cy="127030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294812-CEAB-4515-8EE9-D01865A14FC0}"/>
              </a:ext>
            </a:extLst>
          </p:cNvPr>
          <p:cNvSpPr txBox="1"/>
          <p:nvPr/>
        </p:nvSpPr>
        <p:spPr>
          <a:xfrm>
            <a:off x="8680530" y="4668588"/>
            <a:ext cx="111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发送城市名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请求数据</a:t>
            </a: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02E76F85-E5BA-4845-AE68-D6C12396CCA1}"/>
              </a:ext>
            </a:extLst>
          </p:cNvPr>
          <p:cNvSpPr/>
          <p:nvPr/>
        </p:nvSpPr>
        <p:spPr>
          <a:xfrm rot="10800000">
            <a:off x="8510922" y="2420226"/>
            <a:ext cx="178048" cy="90366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1E9E10-5D35-4459-9226-1009E06774CA}"/>
              </a:ext>
            </a:extLst>
          </p:cNvPr>
          <p:cNvSpPr txBox="1"/>
          <p:nvPr/>
        </p:nvSpPr>
        <p:spPr>
          <a:xfrm>
            <a:off x="8771031" y="2796563"/>
            <a:ext cx="111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请求数据</a:t>
            </a: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F405B15-DEE1-434E-85D0-90A81EAC021C}"/>
              </a:ext>
            </a:extLst>
          </p:cNvPr>
          <p:cNvSpPr/>
          <p:nvPr/>
        </p:nvSpPr>
        <p:spPr>
          <a:xfrm>
            <a:off x="8073138" y="4229317"/>
            <a:ext cx="198923" cy="127030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319C17-FAF4-4F0A-A41D-B9D50B3F890A}"/>
              </a:ext>
            </a:extLst>
          </p:cNvPr>
          <p:cNvSpPr txBox="1"/>
          <p:nvPr/>
        </p:nvSpPr>
        <p:spPr>
          <a:xfrm>
            <a:off x="7097732" y="4668206"/>
            <a:ext cx="111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格式字符串</a:t>
            </a: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EE06AC0E-C5BD-4B9C-ACB2-67F1DF6593E1}"/>
              </a:ext>
            </a:extLst>
          </p:cNvPr>
          <p:cNvSpPr/>
          <p:nvPr/>
        </p:nvSpPr>
        <p:spPr>
          <a:xfrm>
            <a:off x="8099147" y="2412656"/>
            <a:ext cx="172914" cy="90561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75D9F9-8EE2-4608-8E25-BFABB7D1C52A}"/>
              </a:ext>
            </a:extLst>
          </p:cNvPr>
          <p:cNvSpPr txBox="1"/>
          <p:nvPr/>
        </p:nvSpPr>
        <p:spPr>
          <a:xfrm>
            <a:off x="7152133" y="2796644"/>
            <a:ext cx="111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获得数据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636A6363-C936-4ABA-8960-7E98552E5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逻辑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21" name="Rectangle 39">
            <a:extLst>
              <a:ext uri="{FF2B5EF4-FFF2-40B4-BE49-F238E27FC236}">
                <a16:creationId xmlns:a16="http://schemas.microsoft.com/office/drawing/2014/main" id="{1B8BFCE3-91E8-479F-A1FD-AE32ED1A0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144" y="621468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Django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CE6AFE4-F64B-4F35-8DBB-79EABB6A19F8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62359564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  <p:bldP spid="5" grpId="0" animBg="1"/>
      <p:bldP spid="10" grpId="0" animBg="1"/>
      <p:bldP spid="11" grpId="0" animBg="1"/>
      <p:bldP spid="12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B34418-40C1-44FA-8EEE-5F711BC19BE6}"/>
              </a:ext>
            </a:extLst>
          </p:cNvPr>
          <p:cNvSpPr txBox="1"/>
          <p:nvPr/>
        </p:nvSpPr>
        <p:spPr>
          <a:xfrm>
            <a:off x="1198410" y="3445586"/>
            <a:ext cx="82891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 	2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后台系统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随后在后台系统控制系统用户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6BA03F-52B5-43EA-976C-A3FB2CD28B6A}"/>
              </a:ext>
            </a:extLst>
          </p:cNvPr>
          <p:cNvSpPr txBox="1"/>
          <p:nvPr/>
        </p:nvSpPr>
        <p:spPr>
          <a:xfrm>
            <a:off x="1198410" y="1381858"/>
            <a:ext cx="244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系统用户：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636A6363-C936-4ABA-8960-7E98552E5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用户管理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21" name="Rectangle 39">
            <a:extLst>
              <a:ext uri="{FF2B5EF4-FFF2-40B4-BE49-F238E27FC236}">
                <a16:creationId xmlns:a16="http://schemas.microsoft.com/office/drawing/2014/main" id="{1B8BFCE3-91E8-479F-A1FD-AE32ED1A0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144" y="621468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Django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CE6AFE4-F64B-4F35-8DBB-79EABB6A19F8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8AA2D6-0763-43A4-84EF-DCFC0DD3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02" y="1491347"/>
            <a:ext cx="2939514" cy="19210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EB3933-4D7E-4F9B-A5F6-57ECE9FBA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99"/>
          <a:stretch/>
        </p:blipFill>
        <p:spPr>
          <a:xfrm>
            <a:off x="1289701" y="2505276"/>
            <a:ext cx="3343275" cy="7905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5DC3EA7-3813-4C22-A667-495442F5D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01" y="2076651"/>
            <a:ext cx="3343275" cy="4286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EA3B15E-41E0-4790-839A-F89BC18A2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737" y="4015470"/>
            <a:ext cx="3120644" cy="27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7803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B34418-40C1-44FA-8EEE-5F711BC19BE6}"/>
              </a:ext>
            </a:extLst>
          </p:cNvPr>
          <p:cNvSpPr txBox="1"/>
          <p:nvPr/>
        </p:nvSpPr>
        <p:spPr>
          <a:xfrm>
            <a:off x="87424" y="3257166"/>
            <a:ext cx="456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增、删、改、查 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6BA03F-52B5-43EA-976C-A3FB2CD28B6A}"/>
              </a:ext>
            </a:extLst>
          </p:cNvPr>
          <p:cNvSpPr txBox="1"/>
          <p:nvPr/>
        </p:nvSpPr>
        <p:spPr>
          <a:xfrm>
            <a:off x="656872" y="390635"/>
            <a:ext cx="244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部门（树状）：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636A6363-C936-4ABA-8960-7E98552E5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用户管理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21" name="Rectangle 39">
            <a:extLst>
              <a:ext uri="{FF2B5EF4-FFF2-40B4-BE49-F238E27FC236}">
                <a16:creationId xmlns:a16="http://schemas.microsoft.com/office/drawing/2014/main" id="{1B8BFCE3-91E8-479F-A1FD-AE32ED1A0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144" y="621468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Django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CE6AFE4-F64B-4F35-8DBB-79EABB6A19F8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473239-D42E-41A2-B488-C94A5AC8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3" y="891895"/>
            <a:ext cx="4563122" cy="21359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9502A9-6DA4-4B46-8D4A-704DE8C3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3" y="3823369"/>
            <a:ext cx="4563122" cy="214273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3D6CAD1-76E6-4C3E-AE6C-182A48840554}"/>
              </a:ext>
            </a:extLst>
          </p:cNvPr>
          <p:cNvSpPr/>
          <p:nvPr/>
        </p:nvSpPr>
        <p:spPr>
          <a:xfrm>
            <a:off x="6994729" y="2485411"/>
            <a:ext cx="1426361" cy="54241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管理部门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C21C743-2168-4989-A0EA-87763A783902}"/>
              </a:ext>
            </a:extLst>
          </p:cNvPr>
          <p:cNvSpPr/>
          <p:nvPr/>
        </p:nvSpPr>
        <p:spPr>
          <a:xfrm>
            <a:off x="5568368" y="3657276"/>
            <a:ext cx="1426361" cy="54241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组长部门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A85A695-0B01-4921-B7AB-37882A72C2CC}"/>
              </a:ext>
            </a:extLst>
          </p:cNvPr>
          <p:cNvSpPr/>
          <p:nvPr/>
        </p:nvSpPr>
        <p:spPr>
          <a:xfrm>
            <a:off x="8421090" y="3657276"/>
            <a:ext cx="1426361" cy="54241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组长部门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10CBE8C-0448-4E44-ACC8-F8B39CF33648}"/>
              </a:ext>
            </a:extLst>
          </p:cNvPr>
          <p:cNvSpPr/>
          <p:nvPr/>
        </p:nvSpPr>
        <p:spPr>
          <a:xfrm>
            <a:off x="5109456" y="5034795"/>
            <a:ext cx="1426361" cy="54241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43CE828-E64C-48E9-87F5-3C4C621E3CA2}"/>
              </a:ext>
            </a:extLst>
          </p:cNvPr>
          <p:cNvSpPr/>
          <p:nvPr/>
        </p:nvSpPr>
        <p:spPr>
          <a:xfrm>
            <a:off x="6776036" y="5034795"/>
            <a:ext cx="1426361" cy="54241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6567CD2-3F5E-4553-B3AB-BDF3C2ECA874}"/>
              </a:ext>
            </a:extLst>
          </p:cNvPr>
          <p:cNvSpPr/>
          <p:nvPr/>
        </p:nvSpPr>
        <p:spPr>
          <a:xfrm>
            <a:off x="9745079" y="5034795"/>
            <a:ext cx="1426361" cy="54241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BD21CB27-F102-4032-A2B7-F6EF663CFD33}"/>
              </a:ext>
            </a:extLst>
          </p:cNvPr>
          <p:cNvSpPr/>
          <p:nvPr/>
        </p:nvSpPr>
        <p:spPr>
          <a:xfrm rot="2401048">
            <a:off x="7229392" y="2943294"/>
            <a:ext cx="172914" cy="90561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7BC8142E-7B9C-4C53-BB09-CED884303A88}"/>
              </a:ext>
            </a:extLst>
          </p:cNvPr>
          <p:cNvSpPr/>
          <p:nvPr/>
        </p:nvSpPr>
        <p:spPr>
          <a:xfrm rot="2401048">
            <a:off x="5880139" y="4157813"/>
            <a:ext cx="172914" cy="90561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90C8BC76-264A-4674-B06B-208C918EC1D1}"/>
              </a:ext>
            </a:extLst>
          </p:cNvPr>
          <p:cNvSpPr/>
          <p:nvPr/>
        </p:nvSpPr>
        <p:spPr>
          <a:xfrm rot="19007656">
            <a:off x="6738337" y="4151511"/>
            <a:ext cx="172914" cy="90561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4C00388B-49B0-48D5-B255-E16AA1916780}"/>
              </a:ext>
            </a:extLst>
          </p:cNvPr>
          <p:cNvSpPr/>
          <p:nvPr/>
        </p:nvSpPr>
        <p:spPr>
          <a:xfrm rot="19007656">
            <a:off x="8199112" y="2898310"/>
            <a:ext cx="172914" cy="90561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1193FE0F-6AEA-4B25-8831-049E5AF88CB9}"/>
              </a:ext>
            </a:extLst>
          </p:cNvPr>
          <p:cNvSpPr/>
          <p:nvPr/>
        </p:nvSpPr>
        <p:spPr>
          <a:xfrm rot="19007656">
            <a:off x="9550848" y="4164437"/>
            <a:ext cx="172914" cy="90561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22842464-088C-4F67-8FB1-39E9D4E698BF}"/>
              </a:ext>
            </a:extLst>
          </p:cNvPr>
          <p:cNvSpPr/>
          <p:nvPr/>
        </p:nvSpPr>
        <p:spPr>
          <a:xfrm rot="759903">
            <a:off x="7498063" y="3034327"/>
            <a:ext cx="220616" cy="203336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BCE63432-94EF-4BF6-A22E-B6AF570C9BF1}"/>
              </a:ext>
            </a:extLst>
          </p:cNvPr>
          <p:cNvSpPr/>
          <p:nvPr/>
        </p:nvSpPr>
        <p:spPr>
          <a:xfrm>
            <a:off x="7334876" y="3794144"/>
            <a:ext cx="579443" cy="542413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CBFBA8F-0983-4620-B6E2-F489625CB76B}"/>
              </a:ext>
            </a:extLst>
          </p:cNvPr>
          <p:cNvGrpSpPr/>
          <p:nvPr/>
        </p:nvGrpSpPr>
        <p:grpSpPr>
          <a:xfrm>
            <a:off x="128987" y="109633"/>
            <a:ext cx="11695706" cy="6778283"/>
            <a:chOff x="128987" y="109633"/>
            <a:chExt cx="11695706" cy="677828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2677FCD-C336-476A-B362-03EE03B8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7487" y="109633"/>
              <a:ext cx="6807206" cy="329041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A416477-839D-4F0F-AB58-2D70F61C6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7486" y="3608224"/>
              <a:ext cx="6807207" cy="3279692"/>
            </a:xfrm>
            <a:prstGeom prst="rect">
              <a:avLst/>
            </a:prstGeom>
          </p:spPr>
        </p:pic>
        <p:sp>
          <p:nvSpPr>
            <p:cNvPr id="33" name="箭头: 下 32">
              <a:extLst>
                <a:ext uri="{FF2B5EF4-FFF2-40B4-BE49-F238E27FC236}">
                  <a16:creationId xmlns:a16="http://schemas.microsoft.com/office/drawing/2014/main" id="{FA8EED30-0D73-4D10-960C-465D874E663B}"/>
                </a:ext>
              </a:extLst>
            </p:cNvPr>
            <p:cNvSpPr/>
            <p:nvPr/>
          </p:nvSpPr>
          <p:spPr>
            <a:xfrm rot="13953741" flipH="1">
              <a:off x="3634187" y="-494508"/>
              <a:ext cx="137285" cy="7147685"/>
            </a:xfrm>
            <a:prstGeom prst="downArrow">
              <a:avLst>
                <a:gd name="adj1" fmla="val 50000"/>
                <a:gd name="adj2" fmla="val 72393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箭头: 下 33">
              <a:extLst>
                <a:ext uri="{FF2B5EF4-FFF2-40B4-BE49-F238E27FC236}">
                  <a16:creationId xmlns:a16="http://schemas.microsoft.com/office/drawing/2014/main" id="{77BB04F7-4B46-480E-B846-D1802C20216E}"/>
                </a:ext>
              </a:extLst>
            </p:cNvPr>
            <p:cNvSpPr/>
            <p:nvPr/>
          </p:nvSpPr>
          <p:spPr>
            <a:xfrm rot="15037315">
              <a:off x="3938634" y="2533354"/>
              <a:ext cx="115676" cy="4799267"/>
            </a:xfrm>
            <a:prstGeom prst="downArrow">
              <a:avLst>
                <a:gd name="adj1" fmla="val 50000"/>
                <a:gd name="adj2" fmla="val 393074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29373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5" grpId="0" animBg="1"/>
      <p:bldP spid="16" grpId="0" animBg="1"/>
      <p:bldP spid="17" grpId="0" animBg="1"/>
      <p:bldP spid="18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B34418-40C1-44FA-8EEE-5F711BC19BE6}"/>
              </a:ext>
            </a:extLst>
          </p:cNvPr>
          <p:cNvSpPr txBox="1"/>
          <p:nvPr/>
        </p:nvSpPr>
        <p:spPr>
          <a:xfrm>
            <a:off x="6096000" y="3228945"/>
            <a:ext cx="8289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通过部门中的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最低级部门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实现用户的增加。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（创建角色等同于注册）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6BA03F-52B5-43EA-976C-A3FB2CD28B6A}"/>
              </a:ext>
            </a:extLst>
          </p:cNvPr>
          <p:cNvSpPr txBox="1"/>
          <p:nvPr/>
        </p:nvSpPr>
        <p:spPr>
          <a:xfrm>
            <a:off x="949835" y="1055243"/>
            <a:ext cx="244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角色：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636A6363-C936-4ABA-8960-7E98552E5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907" y="1464842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用户管理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21" name="Rectangle 39">
            <a:extLst>
              <a:ext uri="{FF2B5EF4-FFF2-40B4-BE49-F238E27FC236}">
                <a16:creationId xmlns:a16="http://schemas.microsoft.com/office/drawing/2014/main" id="{1B8BFCE3-91E8-479F-A1FD-AE32ED1A0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144" y="621468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Django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CE6AFE4-F64B-4F35-8DBB-79EABB6A19F8}"/>
              </a:ext>
            </a:extLst>
          </p:cNvPr>
          <p:cNvSpPr/>
          <p:nvPr/>
        </p:nvSpPr>
        <p:spPr>
          <a:xfrm>
            <a:off x="10765275" y="342005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AA4712-8805-44D6-9645-FACA1469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25" y="1834174"/>
            <a:ext cx="5010150" cy="3362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E34744-4CB7-4373-A956-0FB54A22E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00" y="2036833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9945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03F85B19-5CAF-47A1-B90E-0C672AD2D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01" y="1626697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总结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F329DC25-ADE7-4864-8A9D-B4897F4FE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309" y="783323"/>
            <a:ext cx="3023251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项目特色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9C8C2A6-6AF6-40BE-8740-287AC9FE356D}"/>
              </a:ext>
            </a:extLst>
          </p:cNvPr>
          <p:cNvSpPr/>
          <p:nvPr/>
        </p:nvSpPr>
        <p:spPr>
          <a:xfrm>
            <a:off x="553069" y="503860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1B2D7A-45F5-4178-B8EC-0758443D3081}"/>
              </a:ext>
            </a:extLst>
          </p:cNvPr>
          <p:cNvSpPr txBox="1"/>
          <p:nvPr/>
        </p:nvSpPr>
        <p:spPr>
          <a:xfrm>
            <a:off x="3810001" y="862512"/>
            <a:ext cx="78289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预测模型：考虑到数据周期变化的特殊性，用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季节性整合自回归移动平均模型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取代普通模型，增加了精确度，提高了效率；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界面经过了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的双重渲染，达到了优雅美观的效果；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双向长连接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，规避了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单向单次连接的缺点。而且，由于只需要一次握手信息，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降低了服务器的压力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后台支持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连接，充分利用了服务器资源；同时编写了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控制台程序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，支持对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连接的用户（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服务器）进行监控。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12145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ldLvl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2148841" y="3305456"/>
            <a:ext cx="7573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AI——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7"/>
          <p:cNvSpPr txBox="1"/>
          <p:nvPr/>
        </p:nvSpPr>
        <p:spPr>
          <a:xfrm>
            <a:off x="2735623" y="4498171"/>
            <a:ext cx="6720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阿巴阿巴组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组员：蔡子墨  李卓航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王乐言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于沛尧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于超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20"/>
          <p:cNvSpPr txBox="1"/>
          <p:nvPr/>
        </p:nvSpPr>
        <p:spPr>
          <a:xfrm>
            <a:off x="3435854" y="2050318"/>
            <a:ext cx="4998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终期答辩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558137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483701" y="1626697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dirty="0">
                <a:solidFill>
                  <a:schemeClr val="bg1"/>
                </a:solidFill>
                <a:latin typeface="Calibri Light" panose="020F0302020204030204" charset="0"/>
                <a:ea typeface="微软雅黑" panose="020B0503020204020204" charset="-122"/>
              </a:rPr>
              <a:t>序言</a:t>
            </a:r>
            <a:endParaRPr lang="en-US" altLang="zh-CN" dirty="0">
              <a:solidFill>
                <a:schemeClr val="bg1"/>
              </a:solidFill>
              <a:latin typeface="Calibri Light" panose="020F0302020204030204" charset="0"/>
              <a:ea typeface="微软雅黑" panose="020B0503020204020204" charset="-122"/>
            </a:endParaRP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681960" y="440334"/>
            <a:ext cx="4862286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整体构思</a:t>
            </a:r>
          </a:p>
        </p:txBody>
      </p:sp>
      <p:sp>
        <p:nvSpPr>
          <p:cNvPr id="19" name="椭圆 18"/>
          <p:cNvSpPr/>
          <p:nvPr/>
        </p:nvSpPr>
        <p:spPr>
          <a:xfrm>
            <a:off x="553069" y="503860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AC2BF5-DAF0-4CE9-9B38-8E98AA431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333" y="1133649"/>
            <a:ext cx="7621888" cy="5107053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483701" y="1626697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dirty="0">
                <a:solidFill>
                  <a:schemeClr val="bg1"/>
                </a:solidFill>
                <a:latin typeface="Calibri Light" panose="020F0302020204030204" charset="0"/>
                <a:ea typeface="微软雅黑" panose="020B0503020204020204" charset="-122"/>
              </a:rPr>
              <a:t>序言</a:t>
            </a:r>
            <a:endParaRPr lang="en-US" altLang="zh-CN" dirty="0">
              <a:solidFill>
                <a:schemeClr val="bg1"/>
              </a:solidFill>
              <a:latin typeface="Calibri Light" panose="020F0302020204030204" charset="0"/>
              <a:ea typeface="微软雅黑" panose="020B0503020204020204" charset="-122"/>
            </a:endParaRP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-139930" y="846501"/>
            <a:ext cx="4862286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分工</a:t>
            </a:r>
          </a:p>
        </p:txBody>
      </p:sp>
      <p:sp>
        <p:nvSpPr>
          <p:cNvPr id="19" name="椭圆 18"/>
          <p:cNvSpPr/>
          <p:nvPr/>
        </p:nvSpPr>
        <p:spPr>
          <a:xfrm>
            <a:off x="553069" y="503860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EA70F74-275A-4221-A0D6-8ACA714EDA1E}"/>
              </a:ext>
            </a:extLst>
          </p:cNvPr>
          <p:cNvGrpSpPr/>
          <p:nvPr/>
        </p:nvGrpSpPr>
        <p:grpSpPr>
          <a:xfrm>
            <a:off x="2879559" y="1"/>
            <a:ext cx="9312442" cy="6858000"/>
            <a:chOff x="2879559" y="1"/>
            <a:chExt cx="9312442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7AC2BF5-DAF0-4CE9-9B38-8E98AA431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79559" y="1"/>
              <a:ext cx="9312442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3A9FBF9-753E-46A8-B4D7-53D6268C4196}"/>
                </a:ext>
              </a:extLst>
            </p:cNvPr>
            <p:cNvSpPr/>
            <p:nvPr/>
          </p:nvSpPr>
          <p:spPr>
            <a:xfrm>
              <a:off x="6631619" y="62144"/>
              <a:ext cx="452762" cy="310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71579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483701" y="1626697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dirty="0">
                <a:solidFill>
                  <a:schemeClr val="bg1"/>
                </a:solidFill>
                <a:latin typeface="Calibri Light" panose="020F0302020204030204" charset="0"/>
                <a:ea typeface="微软雅黑" panose="020B0503020204020204" charset="-122"/>
              </a:rPr>
              <a:t>序言</a:t>
            </a:r>
            <a:endParaRPr lang="en-US" altLang="zh-CN" dirty="0">
              <a:solidFill>
                <a:schemeClr val="bg1"/>
              </a:solidFill>
              <a:latin typeface="Calibri Light" panose="020F0302020204030204" charset="0"/>
              <a:ea typeface="微软雅黑" panose="020B0503020204020204" charset="-122"/>
            </a:endParaRP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-139930" y="846501"/>
            <a:ext cx="4862286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成果</a:t>
            </a:r>
          </a:p>
        </p:txBody>
      </p:sp>
      <p:sp>
        <p:nvSpPr>
          <p:cNvPr id="19" name="椭圆 18"/>
          <p:cNvSpPr/>
          <p:nvPr/>
        </p:nvSpPr>
        <p:spPr>
          <a:xfrm>
            <a:off x="553069" y="503860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448329-BC48-457A-B71C-D3DAEC3A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908" y="2326640"/>
            <a:ext cx="4169131" cy="4291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3160BC-A4B6-4202-9922-7D1FD2CC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908" y="278989"/>
            <a:ext cx="4169131" cy="20476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9EE4F6-63AC-4888-AE1B-FC50D9F1E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275" y="278989"/>
            <a:ext cx="3761575" cy="208976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92E8FF-41C8-42D1-B9C0-D1E75C3B55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19"/>
          <a:stretch/>
        </p:blipFill>
        <p:spPr>
          <a:xfrm>
            <a:off x="3374275" y="2287812"/>
            <a:ext cx="3761575" cy="42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907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483701" y="1626697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en-US" altLang="zh-CN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Spark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553069" y="783323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数据预测部分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53069" y="503860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C66BC8-DF59-4021-A81F-49A180AE6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25" y="2198803"/>
            <a:ext cx="9274344" cy="2606266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2976E67B-F390-4E41-8846-C2716FBAF15E}"/>
              </a:ext>
            </a:extLst>
          </p:cNvPr>
          <p:cNvSpPr txBox="1"/>
          <p:nvPr/>
        </p:nvSpPr>
        <p:spPr>
          <a:xfrm>
            <a:off x="569751" y="2378552"/>
            <a:ext cx="21661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Spark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集群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数据清洗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34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个城市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（根据文档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来写的）</a:t>
            </a:r>
          </a:p>
        </p:txBody>
      </p:sp>
    </p:spTree>
    <p:extLst>
      <p:ext uri="{BB962C8B-B14F-4D97-AF65-F5344CB8AC3E}">
        <p14:creationId xmlns:p14="http://schemas.microsoft.com/office/powerpoint/2010/main" val="427247909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 bldLvl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01562" y="1909092"/>
            <a:ext cx="1536814" cy="497747"/>
            <a:chOff x="1958212" y="2117133"/>
            <a:chExt cx="1536814" cy="497747"/>
          </a:xfrm>
        </p:grpSpPr>
        <p:sp>
          <p:nvSpPr>
            <p:cNvPr id="139" name="TextBox 24"/>
            <p:cNvSpPr txBox="1"/>
            <p:nvPr/>
          </p:nvSpPr>
          <p:spPr>
            <a:xfrm>
              <a:off x="2455959" y="2165952"/>
              <a:ext cx="1039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ARIMA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1958212" y="2117133"/>
              <a:ext cx="497747" cy="4977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34" name="TextBox 24">
            <a:extLst>
              <a:ext uri="{FF2B5EF4-FFF2-40B4-BE49-F238E27FC236}">
                <a16:creationId xmlns:a16="http://schemas.microsoft.com/office/drawing/2014/main" id="{1527BD6C-7B1C-440D-B006-BFA8B8DAE17E}"/>
              </a:ext>
            </a:extLst>
          </p:cNvPr>
          <p:cNvSpPr txBox="1"/>
          <p:nvPr/>
        </p:nvSpPr>
        <p:spPr>
          <a:xfrm>
            <a:off x="781799" y="2477208"/>
            <a:ext cx="6848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首先考虑的是文档提供的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ARIMA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模型来进行预测，通过差分使数据接近于平稳序列；对于这个平稳序列，通过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PACF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（偏自相关图）和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ACF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（自相关图）图来观察判断滞后数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）取值；但是每次确定取值都要看图，过于麻烦，并且图也不好观测。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03AAE8-6734-4851-8C34-97F4DC9A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65" y="279468"/>
            <a:ext cx="4225646" cy="2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24">
            <a:extLst>
              <a:ext uri="{FF2B5EF4-FFF2-40B4-BE49-F238E27FC236}">
                <a16:creationId xmlns:a16="http://schemas.microsoft.com/office/drawing/2014/main" id="{F86D81B9-D5FB-4DE6-94C2-CAB0F0C18DE9}"/>
              </a:ext>
            </a:extLst>
          </p:cNvPr>
          <p:cNvSpPr txBox="1"/>
          <p:nvPr/>
        </p:nvSpPr>
        <p:spPr>
          <a:xfrm>
            <a:off x="781799" y="4855901"/>
            <a:ext cx="67804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查询得知可以通过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BIC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AIC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的值来确定最优的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取值，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BIC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AIC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的值越小，偏，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的取值越优，因此学习绘制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BIC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热力图来进行观察选择。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但是用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ARIMA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得出的结果与实际比较发现不够稳定，因此考虑尝试新方法。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E489FB-02A8-4C7F-9B2F-B46523A73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54" y="3653507"/>
            <a:ext cx="3151757" cy="271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D249513D-3A32-4B48-8808-1996964D9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21" y="1515380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模型尝试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96E79166-C3E3-4705-A742-9C462B16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89" y="672006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数据预测部分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9026525-D53A-41E0-9073-C3F9575BB00B}"/>
              </a:ext>
            </a:extLst>
          </p:cNvPr>
          <p:cNvSpPr/>
          <p:nvPr/>
        </p:nvSpPr>
        <p:spPr>
          <a:xfrm>
            <a:off x="370189" y="392543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394827BD-BA6D-44E4-A6DE-202B283EFE48}"/>
              </a:ext>
            </a:extLst>
          </p:cNvPr>
          <p:cNvSpPr txBox="1"/>
          <p:nvPr/>
        </p:nvSpPr>
        <p:spPr>
          <a:xfrm>
            <a:off x="8807074" y="3028890"/>
            <a:ext cx="1803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ACF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PACF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45E0DCFB-1419-4484-B3C4-230F24E1A519}"/>
              </a:ext>
            </a:extLst>
          </p:cNvPr>
          <p:cNvSpPr txBox="1"/>
          <p:nvPr/>
        </p:nvSpPr>
        <p:spPr>
          <a:xfrm>
            <a:off x="9565296" y="6393232"/>
            <a:ext cx="1361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BIC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热力图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96570" y="1839223"/>
            <a:ext cx="1762837" cy="497747"/>
            <a:chOff x="1958212" y="2117133"/>
            <a:chExt cx="1762837" cy="497747"/>
          </a:xfrm>
        </p:grpSpPr>
        <p:sp>
          <p:nvSpPr>
            <p:cNvPr id="139" name="TextBox 24"/>
            <p:cNvSpPr txBox="1"/>
            <p:nvPr/>
          </p:nvSpPr>
          <p:spPr>
            <a:xfrm>
              <a:off x="2308483" y="2165952"/>
              <a:ext cx="1412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SARIMA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1958212" y="2117133"/>
              <a:ext cx="497747" cy="4977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2" name="TextBox 24">
            <a:extLst>
              <a:ext uri="{FF2B5EF4-FFF2-40B4-BE49-F238E27FC236}">
                <a16:creationId xmlns:a16="http://schemas.microsoft.com/office/drawing/2014/main" id="{2F058712-6848-4D06-825A-F561CA7BB481}"/>
              </a:ext>
            </a:extLst>
          </p:cNvPr>
          <p:cNvSpPr txBox="1"/>
          <p:nvPr/>
        </p:nvSpPr>
        <p:spPr>
          <a:xfrm>
            <a:off x="252785" y="2559894"/>
            <a:ext cx="61568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观测发现气温数据存在明显的周期性变化，因此考虑使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SARIMA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来进行建模，它可以作为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ARIMA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的扩展，首先需要去除周期性，去除的方式是在周期间隔上做一次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ARIMA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，此时可以得到一个非平稳非周期性的时间序列，然后在此基础之上再一次使用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ARIMA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进行分析。可以表示为：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ARIMA(p, d, q) × (P, D, Q)S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，其中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为周期性自回归阶数，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为周期性差分阶数，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为周期性移动平均阶数，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为周期时间间隔。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A2A1DE-25AB-4BDD-B53E-982BA634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55" y="3052142"/>
            <a:ext cx="5251160" cy="24143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BE81D1-C05F-42A8-9E3D-93B62CCF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09" y="424151"/>
            <a:ext cx="4573784" cy="1640996"/>
          </a:xfrm>
          <a:prstGeom prst="rect">
            <a:avLst/>
          </a:prstGeom>
        </p:spPr>
      </p:pic>
      <p:sp>
        <p:nvSpPr>
          <p:cNvPr id="9" name="Rectangle 18">
            <a:extLst>
              <a:ext uri="{FF2B5EF4-FFF2-40B4-BE49-F238E27FC236}">
                <a16:creationId xmlns:a16="http://schemas.microsoft.com/office/drawing/2014/main" id="{313CD84F-404F-4796-A669-140949178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202" y="1397478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模型尝试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FAE70B11-16D4-4EC9-9860-2CBF97191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" y="554104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数据预测部分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97503D-0EB6-4747-8F38-07A05CC99219}"/>
              </a:ext>
            </a:extLst>
          </p:cNvPr>
          <p:cNvSpPr/>
          <p:nvPr/>
        </p:nvSpPr>
        <p:spPr>
          <a:xfrm>
            <a:off x="496570" y="274641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702B8B27-2870-4146-A148-DAB47F4087E1}"/>
              </a:ext>
            </a:extLst>
          </p:cNvPr>
          <p:cNvSpPr txBox="1"/>
          <p:nvPr/>
        </p:nvSpPr>
        <p:spPr>
          <a:xfrm>
            <a:off x="9082793" y="2516120"/>
            <a:ext cx="220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迭代选出最优组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B5DC532E-C08B-4CFE-B0EB-9C5CEDEB83C1}"/>
              </a:ext>
            </a:extLst>
          </p:cNvPr>
          <p:cNvSpPr txBox="1"/>
          <p:nvPr/>
        </p:nvSpPr>
        <p:spPr>
          <a:xfrm>
            <a:off x="9005688" y="1044594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数据显示出周期性</a:t>
            </a:r>
          </a:p>
        </p:txBody>
      </p:sp>
    </p:spTree>
    <p:extLst>
      <p:ext uri="{BB962C8B-B14F-4D97-AF65-F5344CB8AC3E}">
        <p14:creationId xmlns:p14="http://schemas.microsoft.com/office/powerpoint/2010/main" val="319890069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ED214B-CABA-40DD-AA66-F6DD03E2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40" y="344492"/>
            <a:ext cx="4719873" cy="29249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BBB416-BC31-412A-9273-75FC835F6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67" y="3132988"/>
            <a:ext cx="4920344" cy="22295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8F1BF4-4C12-41DC-BAD6-0EB04981D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79" y="3428999"/>
            <a:ext cx="1354413" cy="3098517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29CC15A2-2102-4AA3-ACAC-C0CD9305CCDF}"/>
              </a:ext>
            </a:extLst>
          </p:cNvPr>
          <p:cNvGrpSpPr/>
          <p:nvPr/>
        </p:nvGrpSpPr>
        <p:grpSpPr>
          <a:xfrm>
            <a:off x="659032" y="1946950"/>
            <a:ext cx="3502096" cy="497747"/>
            <a:chOff x="1958212" y="2117133"/>
            <a:chExt cx="3502096" cy="497747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63A17D92-5B3F-41F8-B304-DABF717976DB}"/>
                </a:ext>
              </a:extLst>
            </p:cNvPr>
            <p:cNvSpPr txBox="1"/>
            <p:nvPr/>
          </p:nvSpPr>
          <p:spPr>
            <a:xfrm>
              <a:off x="2308483" y="2165952"/>
              <a:ext cx="31518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SARIMA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（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demo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结果）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5DD95C9-38FF-46E0-A8D1-573B695EE3E4}"/>
                </a:ext>
              </a:extLst>
            </p:cNvPr>
            <p:cNvSpPr/>
            <p:nvPr/>
          </p:nvSpPr>
          <p:spPr>
            <a:xfrm>
              <a:off x="1958212" y="2117133"/>
              <a:ext cx="497747" cy="4977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21" name="TextBox 24">
            <a:extLst>
              <a:ext uri="{FF2B5EF4-FFF2-40B4-BE49-F238E27FC236}">
                <a16:creationId xmlns:a16="http://schemas.microsoft.com/office/drawing/2014/main" id="{0024AFC6-86F6-4340-8220-39FCF5649699}"/>
              </a:ext>
            </a:extLst>
          </p:cNvPr>
          <p:cNvSpPr txBox="1"/>
          <p:nvPr/>
        </p:nvSpPr>
        <p:spPr>
          <a:xfrm>
            <a:off x="5169499" y="3698035"/>
            <a:ext cx="22204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拟合度测试选择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2000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年以后的数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据进行，可以发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现基本上符合实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际值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2370BA89-3E38-42B7-B487-4F93FEC3B63B}"/>
              </a:ext>
            </a:extLst>
          </p:cNvPr>
          <p:cNvSpPr txBox="1"/>
          <p:nvPr/>
        </p:nvSpPr>
        <p:spPr>
          <a:xfrm>
            <a:off x="10852520" y="1606887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Q-Q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图等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说明数据为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同一分布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AE601F4D-A6A6-4AB7-8511-4AB68C16D510}"/>
              </a:ext>
            </a:extLst>
          </p:cNvPr>
          <p:cNvSpPr txBox="1"/>
          <p:nvPr/>
        </p:nvSpPr>
        <p:spPr>
          <a:xfrm>
            <a:off x="8942382" y="4513643"/>
            <a:ext cx="264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未来半年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号预测比较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符合整体趋势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318B70-D206-40C4-826A-AC5936F5E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8" y="5928645"/>
            <a:ext cx="4715533" cy="390580"/>
          </a:xfrm>
          <a:prstGeom prst="rect">
            <a:avLst/>
          </a:prstGeom>
        </p:spPr>
      </p:pic>
      <p:sp>
        <p:nvSpPr>
          <p:cNvPr id="16" name="Rectangle 18">
            <a:extLst>
              <a:ext uri="{FF2B5EF4-FFF2-40B4-BE49-F238E27FC236}">
                <a16:creationId xmlns:a16="http://schemas.microsoft.com/office/drawing/2014/main" id="{A4C78251-A898-4848-860A-7A7A4B12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64" y="1382149"/>
            <a:ext cx="124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模型尝试</a:t>
            </a:r>
            <a:endParaRPr lang="en-US" altLang="zh-CN" b="1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17" name="Rectangle 39">
            <a:extLst>
              <a:ext uri="{FF2B5EF4-FFF2-40B4-BE49-F238E27FC236}">
                <a16:creationId xmlns:a16="http://schemas.microsoft.com/office/drawing/2014/main" id="{83F881A3-C3A9-4EA7-BC47-2F7AF1699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32" y="538775"/>
            <a:ext cx="4862286" cy="5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数据预测部分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A41FDB9-2429-40FE-9952-CD75B4B54C7A}"/>
              </a:ext>
            </a:extLst>
          </p:cNvPr>
          <p:cNvSpPr/>
          <p:nvPr/>
        </p:nvSpPr>
        <p:spPr>
          <a:xfrm>
            <a:off x="659032" y="259312"/>
            <a:ext cx="1099780" cy="10997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088C668E-5A6D-48C8-A15F-7846FCEC87B6}"/>
              </a:ext>
            </a:extLst>
          </p:cNvPr>
          <p:cNvSpPr txBox="1"/>
          <p:nvPr/>
        </p:nvSpPr>
        <p:spPr>
          <a:xfrm>
            <a:off x="1758812" y="6319225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均方误差值</a:t>
            </a:r>
          </a:p>
        </p:txBody>
      </p:sp>
    </p:spTree>
    <p:extLst>
      <p:ext uri="{BB962C8B-B14F-4D97-AF65-F5344CB8AC3E}">
        <p14:creationId xmlns:p14="http://schemas.microsoft.com/office/powerpoint/2010/main" val="87162056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1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1362</Words>
  <Application>Microsoft Office PowerPoint</Application>
  <PresentationFormat>宽屏</PresentationFormat>
  <Paragraphs>274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等线</vt:lpstr>
      <vt:lpstr>华文彩云</vt:lpstr>
      <vt:lpstr>微软雅黑</vt:lpstr>
      <vt:lpstr>Arial</vt:lpstr>
      <vt:lpstr>Calibri</vt:lpstr>
      <vt:lpstr>Calibri Light</vt:lpstr>
      <vt:lpstr>Eras Bold ITC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操子音</dc:creator>
  <cp:lastModifiedBy>乐言</cp:lastModifiedBy>
  <cp:revision>72</cp:revision>
  <dcterms:created xsi:type="dcterms:W3CDTF">2017-06-13T12:04:00Z</dcterms:created>
  <dcterms:modified xsi:type="dcterms:W3CDTF">2020-07-12T06:48:07Z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